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57" r:id="rId4"/>
    <p:sldId id="258" r:id="rId5"/>
    <p:sldId id="259" r:id="rId6"/>
    <p:sldId id="260" r:id="rId7"/>
    <p:sldId id="261" r:id="rId8"/>
    <p:sldId id="268" r:id="rId9"/>
    <p:sldId id="262" r:id="rId10"/>
    <p:sldId id="263" r:id="rId11"/>
    <p:sldId id="264" r:id="rId12"/>
    <p:sldId id="265" r:id="rId13"/>
    <p:sldId id="266" r:id="rId14"/>
    <p:sldId id="269" r:id="rId15"/>
    <p:sldId id="270" r:id="rId16"/>
    <p:sldId id="271"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4660"/>
  </p:normalViewPr>
  <p:slideViewPr>
    <p:cSldViewPr snapToGrid="0">
      <p:cViewPr varScale="1">
        <p:scale>
          <a:sx n="82" d="100"/>
          <a:sy n="82"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258083-F1FD-41EF-9516-94E24633E7EA}" type="datetimeFigureOut">
              <a:rPr lang="en-US" smtClean="0"/>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243DB-1544-4024-BA4F-2D95F2B3335A}" type="slidenum">
              <a:rPr lang="en-US" smtClean="0"/>
              <a:t>‹#›</a:t>
            </a:fld>
            <a:endParaRPr lang="en-US"/>
          </a:p>
        </p:txBody>
      </p:sp>
    </p:spTree>
    <p:extLst>
      <p:ext uri="{BB962C8B-B14F-4D97-AF65-F5344CB8AC3E}">
        <p14:creationId xmlns:p14="http://schemas.microsoft.com/office/powerpoint/2010/main" val="2137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04AF-7C64-4E1C-9CD4-71434D178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F149B7-EE31-447A-9A27-F62A98A9B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E369C1-482A-4242-87AA-514E6736D015}"/>
              </a:ext>
            </a:extLst>
          </p:cNvPr>
          <p:cNvSpPr>
            <a:spLocks noGrp="1"/>
          </p:cNvSpPr>
          <p:nvPr>
            <p:ph type="dt" sz="half" idx="10"/>
          </p:nvPr>
        </p:nvSpPr>
        <p:spPr/>
        <p:txBody>
          <a:bodyPr/>
          <a:lstStyle/>
          <a:p>
            <a:fld id="{5B82BEBB-F07B-4392-9848-7684618DF886}" type="datetime1">
              <a:rPr lang="en-US" smtClean="0"/>
              <a:t>9/21/2025</a:t>
            </a:fld>
            <a:endParaRPr lang="en-US"/>
          </a:p>
        </p:txBody>
      </p:sp>
      <p:sp>
        <p:nvSpPr>
          <p:cNvPr id="5" name="Footer Placeholder 4">
            <a:extLst>
              <a:ext uri="{FF2B5EF4-FFF2-40B4-BE49-F238E27FC236}">
                <a16:creationId xmlns:a16="http://schemas.microsoft.com/office/drawing/2014/main" id="{AB49F526-9F53-48A4-B420-4152BA9E4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E12FF-A27A-48FA-A749-E678565D0B49}"/>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398825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57A0-C3AF-47EA-A31A-B1EE097B5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31FE1-607F-4786-9B58-F8A5840C3E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CAF40-098C-46C4-9AB7-6A8434E595AE}"/>
              </a:ext>
            </a:extLst>
          </p:cNvPr>
          <p:cNvSpPr>
            <a:spLocks noGrp="1"/>
          </p:cNvSpPr>
          <p:nvPr>
            <p:ph type="dt" sz="half" idx="10"/>
          </p:nvPr>
        </p:nvSpPr>
        <p:spPr/>
        <p:txBody>
          <a:bodyPr/>
          <a:lstStyle/>
          <a:p>
            <a:fld id="{2E995F66-78CC-4F82-845D-221C863915C2}" type="datetime1">
              <a:rPr lang="en-US" smtClean="0"/>
              <a:t>9/21/2025</a:t>
            </a:fld>
            <a:endParaRPr lang="en-US"/>
          </a:p>
        </p:txBody>
      </p:sp>
      <p:sp>
        <p:nvSpPr>
          <p:cNvPr id="5" name="Footer Placeholder 4">
            <a:extLst>
              <a:ext uri="{FF2B5EF4-FFF2-40B4-BE49-F238E27FC236}">
                <a16:creationId xmlns:a16="http://schemas.microsoft.com/office/drawing/2014/main" id="{9DCE23A0-BEC7-4859-AFF4-9A14F2BAE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F7C19-93BF-46AE-B1B7-7043AF4FC630}"/>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1120857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14CCFD-24EC-4C39-A3D3-7FF92CBC9E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A3047A-E7EE-4BD3-ADDA-C59918FAD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8AEFA-0902-4A42-8B0A-78BFCC5BCBCF}"/>
              </a:ext>
            </a:extLst>
          </p:cNvPr>
          <p:cNvSpPr>
            <a:spLocks noGrp="1"/>
          </p:cNvSpPr>
          <p:nvPr>
            <p:ph type="dt" sz="half" idx="10"/>
          </p:nvPr>
        </p:nvSpPr>
        <p:spPr/>
        <p:txBody>
          <a:bodyPr/>
          <a:lstStyle/>
          <a:p>
            <a:fld id="{AB92824A-4891-4656-B3D7-81E6B43D487C}" type="datetime1">
              <a:rPr lang="en-US" smtClean="0"/>
              <a:t>9/21/2025</a:t>
            </a:fld>
            <a:endParaRPr lang="en-US"/>
          </a:p>
        </p:txBody>
      </p:sp>
      <p:sp>
        <p:nvSpPr>
          <p:cNvPr id="5" name="Footer Placeholder 4">
            <a:extLst>
              <a:ext uri="{FF2B5EF4-FFF2-40B4-BE49-F238E27FC236}">
                <a16:creationId xmlns:a16="http://schemas.microsoft.com/office/drawing/2014/main" id="{565132E3-72E4-4618-8079-FF810CE5E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7AABF-E6B9-4162-A353-A80A92E6D286}"/>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415443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2B13-8F1A-4442-AE20-AF2AB25878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D05906-3A20-4D64-9780-DA941CB91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FA00F6-CFB4-49E4-ADBE-7CA03391420F}"/>
              </a:ext>
            </a:extLst>
          </p:cNvPr>
          <p:cNvSpPr>
            <a:spLocks noGrp="1"/>
          </p:cNvSpPr>
          <p:nvPr>
            <p:ph type="dt" sz="half" idx="10"/>
          </p:nvPr>
        </p:nvSpPr>
        <p:spPr/>
        <p:txBody>
          <a:bodyPr/>
          <a:lstStyle/>
          <a:p>
            <a:fld id="{5D5BFADB-F5A4-4131-B5C7-FCF08D5A3F31}" type="datetime1">
              <a:rPr lang="en-US" smtClean="0"/>
              <a:t>9/21/2025</a:t>
            </a:fld>
            <a:endParaRPr lang="en-US"/>
          </a:p>
        </p:txBody>
      </p:sp>
      <p:sp>
        <p:nvSpPr>
          <p:cNvPr id="5" name="Footer Placeholder 4">
            <a:extLst>
              <a:ext uri="{FF2B5EF4-FFF2-40B4-BE49-F238E27FC236}">
                <a16:creationId xmlns:a16="http://schemas.microsoft.com/office/drawing/2014/main" id="{6940D22E-A81C-4063-AC8B-F8B4D2C1E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CE52-07A1-4B8F-8001-63F5B3F8D495}"/>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402090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9304-BBD0-4735-AA2F-6B13DF79F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037CD0-F35E-4258-B9DD-6001C23C7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FCEBDF-C47C-4F22-A61B-C2C1BF7B4B42}"/>
              </a:ext>
            </a:extLst>
          </p:cNvPr>
          <p:cNvSpPr>
            <a:spLocks noGrp="1"/>
          </p:cNvSpPr>
          <p:nvPr>
            <p:ph type="dt" sz="half" idx="10"/>
          </p:nvPr>
        </p:nvSpPr>
        <p:spPr/>
        <p:txBody>
          <a:bodyPr/>
          <a:lstStyle/>
          <a:p>
            <a:fld id="{2B923D4E-355D-4B72-9A69-F9D47C0D474E}" type="datetime1">
              <a:rPr lang="en-US" smtClean="0"/>
              <a:t>9/21/2025</a:t>
            </a:fld>
            <a:endParaRPr lang="en-US"/>
          </a:p>
        </p:txBody>
      </p:sp>
      <p:sp>
        <p:nvSpPr>
          <p:cNvPr id="5" name="Footer Placeholder 4">
            <a:extLst>
              <a:ext uri="{FF2B5EF4-FFF2-40B4-BE49-F238E27FC236}">
                <a16:creationId xmlns:a16="http://schemas.microsoft.com/office/drawing/2014/main" id="{58C2C1EA-E211-4D4D-A84D-F3C638B62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16C61-0EA3-4F0B-A4F8-4AF82CC61570}"/>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66262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3C83-A9D2-44D7-BBD6-E228CE271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92A4EC-08BD-421A-9816-7E67C759D4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9500A4-15CB-41BF-80ED-9F4AFB34A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5A61FB-63A1-4106-A2A5-B9464C812A9E}"/>
              </a:ext>
            </a:extLst>
          </p:cNvPr>
          <p:cNvSpPr>
            <a:spLocks noGrp="1"/>
          </p:cNvSpPr>
          <p:nvPr>
            <p:ph type="dt" sz="half" idx="10"/>
          </p:nvPr>
        </p:nvSpPr>
        <p:spPr/>
        <p:txBody>
          <a:bodyPr/>
          <a:lstStyle/>
          <a:p>
            <a:fld id="{4A100E7A-0218-40B0-9CE9-079FF5913027}" type="datetime1">
              <a:rPr lang="en-US" smtClean="0"/>
              <a:t>9/21/2025</a:t>
            </a:fld>
            <a:endParaRPr lang="en-US"/>
          </a:p>
        </p:txBody>
      </p:sp>
      <p:sp>
        <p:nvSpPr>
          <p:cNvPr id="6" name="Footer Placeholder 5">
            <a:extLst>
              <a:ext uri="{FF2B5EF4-FFF2-40B4-BE49-F238E27FC236}">
                <a16:creationId xmlns:a16="http://schemas.microsoft.com/office/drawing/2014/main" id="{7C7B8B0F-5AF9-492C-80FC-C55AC7CFE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D5D7A-BFCA-4650-8A7F-E95A5E1AE0CC}"/>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110010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3F0E-E66A-4920-A33D-98903F9B8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618050-0F68-4FA1-B5A3-93EDB46DB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2F1502-3338-401B-919D-C5226F700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4C409-3D78-477C-895B-F47A4B4282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4CC82-E8D0-4A14-ABE7-DD5D2C43AD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E67ACA-D7DF-453A-9BB9-4E8E2B5C9FFD}"/>
              </a:ext>
            </a:extLst>
          </p:cNvPr>
          <p:cNvSpPr>
            <a:spLocks noGrp="1"/>
          </p:cNvSpPr>
          <p:nvPr>
            <p:ph type="dt" sz="half" idx="10"/>
          </p:nvPr>
        </p:nvSpPr>
        <p:spPr/>
        <p:txBody>
          <a:bodyPr/>
          <a:lstStyle/>
          <a:p>
            <a:fld id="{23C2F739-133C-4616-9F10-F6A3075C3A5E}" type="datetime1">
              <a:rPr lang="en-US" smtClean="0"/>
              <a:t>9/21/2025</a:t>
            </a:fld>
            <a:endParaRPr lang="en-US"/>
          </a:p>
        </p:txBody>
      </p:sp>
      <p:sp>
        <p:nvSpPr>
          <p:cNvPr id="8" name="Footer Placeholder 7">
            <a:extLst>
              <a:ext uri="{FF2B5EF4-FFF2-40B4-BE49-F238E27FC236}">
                <a16:creationId xmlns:a16="http://schemas.microsoft.com/office/drawing/2014/main" id="{98278ABE-544E-49A0-8AD3-77534D059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68E365-CF9A-401A-9A5D-52FD40549DAD}"/>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176409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285D-6E0A-4AAE-B9CA-619486B0E3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FA4B68-E0C1-43C1-B3D3-3B51E45166DF}"/>
              </a:ext>
            </a:extLst>
          </p:cNvPr>
          <p:cNvSpPr>
            <a:spLocks noGrp="1"/>
          </p:cNvSpPr>
          <p:nvPr>
            <p:ph type="dt" sz="half" idx="10"/>
          </p:nvPr>
        </p:nvSpPr>
        <p:spPr/>
        <p:txBody>
          <a:bodyPr/>
          <a:lstStyle/>
          <a:p>
            <a:fld id="{079CB77E-D8AC-4213-85D8-9A3DA4DAFAAE}" type="datetime1">
              <a:rPr lang="en-US" smtClean="0"/>
              <a:t>9/21/2025</a:t>
            </a:fld>
            <a:endParaRPr lang="en-US"/>
          </a:p>
        </p:txBody>
      </p:sp>
      <p:sp>
        <p:nvSpPr>
          <p:cNvPr id="4" name="Footer Placeholder 3">
            <a:extLst>
              <a:ext uri="{FF2B5EF4-FFF2-40B4-BE49-F238E27FC236}">
                <a16:creationId xmlns:a16="http://schemas.microsoft.com/office/drawing/2014/main" id="{121771FC-D5FB-442D-96F1-2CCFD90776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A101A7-9F55-44A3-92A7-BA46876E8628}"/>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362760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7704A-5ADE-4D2C-AA17-83AD1F12E88A}"/>
              </a:ext>
            </a:extLst>
          </p:cNvPr>
          <p:cNvSpPr>
            <a:spLocks noGrp="1"/>
          </p:cNvSpPr>
          <p:nvPr>
            <p:ph type="dt" sz="half" idx="10"/>
          </p:nvPr>
        </p:nvSpPr>
        <p:spPr/>
        <p:txBody>
          <a:bodyPr/>
          <a:lstStyle/>
          <a:p>
            <a:fld id="{3F5E3057-3CEC-4AF7-9ED1-811FE61AFBBC}" type="datetime1">
              <a:rPr lang="en-US" smtClean="0"/>
              <a:t>9/21/2025</a:t>
            </a:fld>
            <a:endParaRPr lang="en-US"/>
          </a:p>
        </p:txBody>
      </p:sp>
      <p:sp>
        <p:nvSpPr>
          <p:cNvPr id="3" name="Footer Placeholder 2">
            <a:extLst>
              <a:ext uri="{FF2B5EF4-FFF2-40B4-BE49-F238E27FC236}">
                <a16:creationId xmlns:a16="http://schemas.microsoft.com/office/drawing/2014/main" id="{A9F67391-E99E-4BA4-B896-CC0521160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2BBF-2B6D-40A0-A24B-9DDE27669911}"/>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122415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C5F0-6703-4F12-9A53-25EEDEC38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93250-B57F-4DAB-B68F-89A92B711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F69C7F-1FCC-4BA9-8941-F174643ED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15DCEE-33E9-4F74-9FF6-D7F307FCB3F4}"/>
              </a:ext>
            </a:extLst>
          </p:cNvPr>
          <p:cNvSpPr>
            <a:spLocks noGrp="1"/>
          </p:cNvSpPr>
          <p:nvPr>
            <p:ph type="dt" sz="half" idx="10"/>
          </p:nvPr>
        </p:nvSpPr>
        <p:spPr/>
        <p:txBody>
          <a:bodyPr/>
          <a:lstStyle/>
          <a:p>
            <a:fld id="{43385E92-50A1-48D9-B47E-AA88D683D371}" type="datetime1">
              <a:rPr lang="en-US" smtClean="0"/>
              <a:t>9/21/2025</a:t>
            </a:fld>
            <a:endParaRPr lang="en-US"/>
          </a:p>
        </p:txBody>
      </p:sp>
      <p:sp>
        <p:nvSpPr>
          <p:cNvPr id="6" name="Footer Placeholder 5">
            <a:extLst>
              <a:ext uri="{FF2B5EF4-FFF2-40B4-BE49-F238E27FC236}">
                <a16:creationId xmlns:a16="http://schemas.microsoft.com/office/drawing/2014/main" id="{3F41FFFE-2757-49EA-84CD-545DB96F8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99385-3097-4CD3-BCC0-BEE5F8CCBE2B}"/>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424859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D33A-857B-4935-9237-36FD9CAC5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E27E96-CF79-48CB-B105-4107B2482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8CF31D-9C69-48BF-98AC-0CD36B537A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31F7DA-E065-47A6-A64B-ECB8987EE5BE}"/>
              </a:ext>
            </a:extLst>
          </p:cNvPr>
          <p:cNvSpPr>
            <a:spLocks noGrp="1"/>
          </p:cNvSpPr>
          <p:nvPr>
            <p:ph type="dt" sz="half" idx="10"/>
          </p:nvPr>
        </p:nvSpPr>
        <p:spPr/>
        <p:txBody>
          <a:bodyPr/>
          <a:lstStyle/>
          <a:p>
            <a:fld id="{F2AA7905-74C8-4745-869A-A40D517885EA}" type="datetime1">
              <a:rPr lang="en-US" smtClean="0"/>
              <a:t>9/21/2025</a:t>
            </a:fld>
            <a:endParaRPr lang="en-US"/>
          </a:p>
        </p:txBody>
      </p:sp>
      <p:sp>
        <p:nvSpPr>
          <p:cNvPr id="6" name="Footer Placeholder 5">
            <a:extLst>
              <a:ext uri="{FF2B5EF4-FFF2-40B4-BE49-F238E27FC236}">
                <a16:creationId xmlns:a16="http://schemas.microsoft.com/office/drawing/2014/main" id="{7E02A273-946F-487A-BBC7-41A6B0BA6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B78665-FC84-404F-AD0E-D68A62E63E05}"/>
              </a:ext>
            </a:extLst>
          </p:cNvPr>
          <p:cNvSpPr>
            <a:spLocks noGrp="1"/>
          </p:cNvSpPr>
          <p:nvPr>
            <p:ph type="sldNum" sz="quarter" idx="12"/>
          </p:nvPr>
        </p:nvSpPr>
        <p:spPr/>
        <p:txBody>
          <a:bodyPr/>
          <a:lstStyle/>
          <a:p>
            <a:fld id="{F607B4D7-97C0-4BCA-8042-7E3BED724801}" type="slidenum">
              <a:rPr lang="en-US" smtClean="0"/>
              <a:t>‹#›</a:t>
            </a:fld>
            <a:endParaRPr lang="en-US"/>
          </a:p>
        </p:txBody>
      </p:sp>
    </p:spTree>
    <p:extLst>
      <p:ext uri="{BB962C8B-B14F-4D97-AF65-F5344CB8AC3E}">
        <p14:creationId xmlns:p14="http://schemas.microsoft.com/office/powerpoint/2010/main" val="281798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D3200D-3029-4314-AF62-C2C629329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49AA34-8EBA-41AE-815C-FF3ABF2A8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E23D4-7D1E-478D-A76C-EFF3682D1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1B5C5-8517-4D68-81F2-74CF0C28AC8A}" type="datetime1">
              <a:rPr lang="en-US" smtClean="0"/>
              <a:t>9/21/2025</a:t>
            </a:fld>
            <a:endParaRPr lang="en-US"/>
          </a:p>
        </p:txBody>
      </p:sp>
      <p:sp>
        <p:nvSpPr>
          <p:cNvPr id="5" name="Footer Placeholder 4">
            <a:extLst>
              <a:ext uri="{FF2B5EF4-FFF2-40B4-BE49-F238E27FC236}">
                <a16:creationId xmlns:a16="http://schemas.microsoft.com/office/drawing/2014/main" id="{D2B0ECCD-DA9E-4F8F-9B35-95FBD8D979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58C1D-411B-4F73-AFF4-E5A0EF41A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7B4D7-97C0-4BCA-8042-7E3BED724801}" type="slidenum">
              <a:rPr lang="en-US" smtClean="0"/>
              <a:t>‹#›</a:t>
            </a:fld>
            <a:endParaRPr lang="en-US"/>
          </a:p>
        </p:txBody>
      </p:sp>
    </p:spTree>
    <p:extLst>
      <p:ext uri="{BB962C8B-B14F-4D97-AF65-F5344CB8AC3E}">
        <p14:creationId xmlns:p14="http://schemas.microsoft.com/office/powerpoint/2010/main" val="1035198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10;&#10;Description automatically generated with low confidence">
            <a:extLst>
              <a:ext uri="{FF2B5EF4-FFF2-40B4-BE49-F238E27FC236}">
                <a16:creationId xmlns:a16="http://schemas.microsoft.com/office/drawing/2014/main" id="{1B3D4052-770E-4C09-B1E6-3E6321D0742E}"/>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6667"/>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33D21-6BA4-47A9-88DA-88E639F273E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solidFill>
              </a:rPr>
              <a:t>IS 3011 – Communication Skills and Professional Conduct</a:t>
            </a:r>
          </a:p>
        </p:txBody>
      </p:sp>
      <p:sp>
        <p:nvSpPr>
          <p:cNvPr id="3" name="Subtitle 2">
            <a:extLst>
              <a:ext uri="{FF2B5EF4-FFF2-40B4-BE49-F238E27FC236}">
                <a16:creationId xmlns:a16="http://schemas.microsoft.com/office/drawing/2014/main" id="{8CC3CDC4-870B-4856-963F-8B7A37AD8809}"/>
              </a:ext>
            </a:extLst>
          </p:cNvPr>
          <p:cNvSpPr>
            <a:spLocks noGrp="1"/>
          </p:cNvSpPr>
          <p:nvPr>
            <p:ph type="subTitle" idx="1"/>
          </p:nvPr>
        </p:nvSpPr>
        <p:spPr>
          <a:xfrm>
            <a:off x="379784" y="4632439"/>
            <a:ext cx="10775896" cy="2089036"/>
          </a:xfrm>
          <a:effectLst>
            <a:outerShdw blurRad="50800" dist="38100" dir="2700000" algn="tl" rotWithShape="0">
              <a:prstClr val="black">
                <a:alpha val="40000"/>
              </a:prstClr>
            </a:outerShdw>
          </a:effectLst>
        </p:spPr>
        <p:txBody>
          <a:bodyPr>
            <a:normAutofit/>
          </a:bodyPr>
          <a:lstStyle/>
          <a:p>
            <a:r>
              <a:rPr lang="en-US" sz="1800" dirty="0">
                <a:solidFill>
                  <a:srgbClr val="FFFFFF"/>
                </a:solidFill>
              </a:rPr>
              <a:t>Sumudu Wijetunge</a:t>
            </a:r>
          </a:p>
          <a:p>
            <a:r>
              <a:rPr lang="en-US" sz="1800" dirty="0">
                <a:solidFill>
                  <a:srgbClr val="FFFFFF"/>
                </a:solidFill>
              </a:rPr>
              <a:t>Dilanthi Senevirathna</a:t>
            </a:r>
          </a:p>
          <a:p>
            <a:r>
              <a:rPr lang="en-US" sz="1800" dirty="0">
                <a:solidFill>
                  <a:srgbClr val="FFFFFF"/>
                </a:solidFill>
              </a:rPr>
              <a:t>Sanuri Rajapaksha</a:t>
            </a:r>
          </a:p>
          <a:p>
            <a:r>
              <a:rPr lang="en-US" sz="1800" dirty="0" err="1">
                <a:solidFill>
                  <a:srgbClr val="FFFFFF"/>
                </a:solidFill>
              </a:rPr>
              <a:t>Oshadhi</a:t>
            </a:r>
            <a:r>
              <a:rPr lang="en-US" sz="1800" dirty="0">
                <a:solidFill>
                  <a:srgbClr val="FFFFFF"/>
                </a:solidFill>
              </a:rPr>
              <a:t> Jayakody</a:t>
            </a:r>
          </a:p>
        </p:txBody>
      </p:sp>
      <p:sp>
        <p:nvSpPr>
          <p:cNvPr id="6" name="Slide Number Placeholder 5">
            <a:extLst>
              <a:ext uri="{FF2B5EF4-FFF2-40B4-BE49-F238E27FC236}">
                <a16:creationId xmlns:a16="http://schemas.microsoft.com/office/drawing/2014/main" id="{96A169F9-4E58-4631-BF02-05F2EBEDEEEB}"/>
              </a:ext>
            </a:extLst>
          </p:cNvPr>
          <p:cNvSpPr>
            <a:spLocks noGrp="1"/>
          </p:cNvSpPr>
          <p:nvPr>
            <p:ph type="sldNum" sz="quarter" idx="12"/>
          </p:nvPr>
        </p:nvSpPr>
        <p:spPr/>
        <p:txBody>
          <a:bodyPr/>
          <a:lstStyle/>
          <a:p>
            <a:fld id="{F607B4D7-97C0-4BCA-8042-7E3BED724801}" type="slidenum">
              <a:rPr lang="en-US" smtClean="0"/>
              <a:t>1</a:t>
            </a:fld>
            <a:endParaRPr lang="en-US"/>
          </a:p>
        </p:txBody>
      </p:sp>
    </p:spTree>
    <p:extLst>
      <p:ext uri="{BB962C8B-B14F-4D97-AF65-F5344CB8AC3E}">
        <p14:creationId xmlns:p14="http://schemas.microsoft.com/office/powerpoint/2010/main" val="3448300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9D27-414E-422E-8A5A-2B30649380BD}"/>
              </a:ext>
            </a:extLst>
          </p:cNvPr>
          <p:cNvSpPr>
            <a:spLocks noGrp="1"/>
          </p:cNvSpPr>
          <p:nvPr>
            <p:ph type="title"/>
          </p:nvPr>
        </p:nvSpPr>
        <p:spPr/>
        <p:txBody>
          <a:bodyPr/>
          <a:lstStyle/>
          <a:p>
            <a:pPr algn="just"/>
            <a:r>
              <a:rPr lang="en-US" b="1" dirty="0">
                <a:solidFill>
                  <a:srgbClr val="002060"/>
                </a:solidFill>
              </a:rPr>
              <a:t>Most common reasons why people are not hired</a:t>
            </a:r>
            <a:endParaRPr lang="en-US" dirty="0">
              <a:solidFill>
                <a:srgbClr val="002060"/>
              </a:solidFill>
            </a:endParaRPr>
          </a:p>
        </p:txBody>
      </p:sp>
      <p:sp>
        <p:nvSpPr>
          <p:cNvPr id="3" name="Content Placeholder 2">
            <a:extLst>
              <a:ext uri="{FF2B5EF4-FFF2-40B4-BE49-F238E27FC236}">
                <a16:creationId xmlns:a16="http://schemas.microsoft.com/office/drawing/2014/main" id="{1E8449F3-69E3-451C-B89E-5DEB5B92029C}"/>
              </a:ext>
            </a:extLst>
          </p:cNvPr>
          <p:cNvSpPr>
            <a:spLocks noGrp="1"/>
          </p:cNvSpPr>
          <p:nvPr>
            <p:ph idx="1"/>
          </p:nvPr>
        </p:nvSpPr>
        <p:spPr/>
        <p:txBody>
          <a:bodyPr>
            <a:normAutofit fontScale="92500" lnSpcReduction="20000"/>
          </a:bodyPr>
          <a:lstStyle/>
          <a:p>
            <a:pPr eaLnBrk="1" hangingPunct="1"/>
            <a:r>
              <a:rPr lang="en-US" altLang="en-US" sz="3900" dirty="0">
                <a:latin typeface="+mj-lt"/>
              </a:rPr>
              <a:t>Bad personal appearance</a:t>
            </a:r>
          </a:p>
          <a:p>
            <a:pPr eaLnBrk="1" hangingPunct="1"/>
            <a:r>
              <a:rPr lang="en-US" altLang="en-US" sz="3900" dirty="0">
                <a:latin typeface="+mj-lt"/>
              </a:rPr>
              <a:t>Unable to express self clearly</a:t>
            </a:r>
          </a:p>
          <a:p>
            <a:pPr eaLnBrk="1" hangingPunct="1"/>
            <a:r>
              <a:rPr lang="en-US" altLang="en-US" sz="3900" dirty="0">
                <a:latin typeface="+mj-lt"/>
              </a:rPr>
              <a:t>Poor interest and enthusiasm</a:t>
            </a:r>
          </a:p>
          <a:p>
            <a:pPr eaLnBrk="1" hangingPunct="1"/>
            <a:r>
              <a:rPr lang="en-US" altLang="en-US" sz="3900" dirty="0">
                <a:latin typeface="+mj-lt"/>
              </a:rPr>
              <a:t>………..</a:t>
            </a:r>
          </a:p>
          <a:p>
            <a:pPr eaLnBrk="1" hangingPunct="1"/>
            <a:r>
              <a:rPr lang="en-US" altLang="en-US" sz="3900" dirty="0">
                <a:latin typeface="+mj-lt"/>
              </a:rPr>
              <a:t>…………</a:t>
            </a:r>
          </a:p>
          <a:p>
            <a:pPr eaLnBrk="1" hangingPunct="1">
              <a:buFont typeface="Wingdings 2" panose="05020102010507070707" pitchFamily="18" charset="2"/>
              <a:buNone/>
            </a:pPr>
            <a:endParaRPr lang="en-US" altLang="en-US" sz="3900" dirty="0">
              <a:latin typeface="+mj-lt"/>
            </a:endParaRPr>
          </a:p>
          <a:p>
            <a:pPr eaLnBrk="1" hangingPunct="1">
              <a:buFont typeface="Wingdings 2" panose="05020102010507070707" pitchFamily="18" charset="2"/>
              <a:buNone/>
            </a:pPr>
            <a:endParaRPr lang="en-US" altLang="en-US" sz="3900" dirty="0">
              <a:latin typeface="+mj-lt"/>
            </a:endParaRPr>
          </a:p>
          <a:p>
            <a:pPr eaLnBrk="1" hangingPunct="1">
              <a:buFont typeface="Wingdings 2" panose="05020102010507070707" pitchFamily="18" charset="2"/>
              <a:buNone/>
            </a:pPr>
            <a:r>
              <a:rPr lang="en-US" altLang="en-US" sz="3900" dirty="0">
                <a:latin typeface="+mj-lt"/>
              </a:rPr>
              <a:t>Work in pairs and complete the above list.</a:t>
            </a:r>
          </a:p>
          <a:p>
            <a:endParaRPr lang="en-US" dirty="0"/>
          </a:p>
        </p:txBody>
      </p:sp>
      <p:sp>
        <p:nvSpPr>
          <p:cNvPr id="4" name="Slide Number Placeholder 3">
            <a:extLst>
              <a:ext uri="{FF2B5EF4-FFF2-40B4-BE49-F238E27FC236}">
                <a16:creationId xmlns:a16="http://schemas.microsoft.com/office/drawing/2014/main" id="{513C9215-76EA-4FB7-BEC9-665AA799C4D9}"/>
              </a:ext>
            </a:extLst>
          </p:cNvPr>
          <p:cNvSpPr>
            <a:spLocks noGrp="1"/>
          </p:cNvSpPr>
          <p:nvPr>
            <p:ph type="sldNum" sz="quarter" idx="12"/>
          </p:nvPr>
        </p:nvSpPr>
        <p:spPr/>
        <p:txBody>
          <a:bodyPr/>
          <a:lstStyle/>
          <a:p>
            <a:fld id="{F607B4D7-97C0-4BCA-8042-7E3BED724801}" type="slidenum">
              <a:rPr lang="en-US" smtClean="0"/>
              <a:t>10</a:t>
            </a:fld>
            <a:endParaRPr lang="en-US"/>
          </a:p>
        </p:txBody>
      </p:sp>
    </p:spTree>
    <p:extLst>
      <p:ext uri="{BB962C8B-B14F-4D97-AF65-F5344CB8AC3E}">
        <p14:creationId xmlns:p14="http://schemas.microsoft.com/office/powerpoint/2010/main" val="2199599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miling for the camera&#10;&#10;Description automatically generated with medium confidence">
            <a:extLst>
              <a:ext uri="{FF2B5EF4-FFF2-40B4-BE49-F238E27FC236}">
                <a16:creationId xmlns:a16="http://schemas.microsoft.com/office/drawing/2014/main" id="{D5602C3D-01AE-44B6-95D1-D3FB3BFF87DD}"/>
              </a:ext>
            </a:extLst>
          </p:cNvPr>
          <p:cNvPicPr>
            <a:picLocks noChangeAspect="1"/>
          </p:cNvPicPr>
          <p:nvPr/>
        </p:nvPicPr>
        <p:blipFill rotWithShape="1">
          <a:blip r:embed="rId2">
            <a:extLst>
              <a:ext uri="{28A0092B-C50C-407E-A947-70E740481C1C}">
                <a14:useLocalDpi xmlns:a14="http://schemas.microsoft.com/office/drawing/2010/main" val="0"/>
              </a:ext>
            </a:extLst>
          </a:blip>
          <a:srcRect l="8830" r="8830"/>
          <a:stretch>
            <a:fillRect/>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person smiling for the camera&#10;&#10;Description automatically generated with low confidence">
            <a:extLst>
              <a:ext uri="{FF2B5EF4-FFF2-40B4-BE49-F238E27FC236}">
                <a16:creationId xmlns:a16="http://schemas.microsoft.com/office/drawing/2014/main" id="{9AE9E335-CDF1-46CC-823A-0952701E4C20}"/>
              </a:ext>
            </a:extLst>
          </p:cNvPr>
          <p:cNvPicPr>
            <a:picLocks noChangeAspect="1"/>
          </p:cNvPicPr>
          <p:nvPr/>
        </p:nvPicPr>
        <p:blipFill rotWithShape="1">
          <a:blip r:embed="rId3">
            <a:extLst>
              <a:ext uri="{28A0092B-C50C-407E-A947-70E740481C1C}">
                <a14:useLocalDpi xmlns:a14="http://schemas.microsoft.com/office/drawing/2010/main" val="0"/>
              </a:ext>
            </a:extLst>
          </a:blip>
          <a:srcRect r="5606"/>
          <a:stretch>
            <a:fillRect/>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5" name="Picture 4" descr="A picture containing person, standing, floor, clothing&#10;&#10;Description automatically generated">
            <a:extLst>
              <a:ext uri="{FF2B5EF4-FFF2-40B4-BE49-F238E27FC236}">
                <a16:creationId xmlns:a16="http://schemas.microsoft.com/office/drawing/2014/main" id="{A900E026-6F5E-470A-9228-DA712E87310D}"/>
              </a:ext>
            </a:extLst>
          </p:cNvPr>
          <p:cNvPicPr>
            <a:picLocks noChangeAspect="1"/>
          </p:cNvPicPr>
          <p:nvPr/>
        </p:nvPicPr>
        <p:blipFill rotWithShape="1">
          <a:blip r:embed="rId4">
            <a:extLst>
              <a:ext uri="{28A0092B-C50C-407E-A947-70E740481C1C}">
                <a14:useLocalDpi xmlns:a14="http://schemas.microsoft.com/office/drawing/2010/main" val="0"/>
              </a:ext>
            </a:extLst>
          </a:blip>
          <a:srcRect r="2" b="48587"/>
          <a:stretch>
            <a:fillRect/>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42" name="Freeform: Shape 4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8C84CA-86DB-424B-871A-476FC12C4FD8}"/>
              </a:ext>
            </a:extLst>
          </p:cNvPr>
          <p:cNvSpPr>
            <a:spLocks noGrp="1"/>
          </p:cNvSpPr>
          <p:nvPr>
            <p:ph type="title"/>
          </p:nvPr>
        </p:nvSpPr>
        <p:spPr>
          <a:xfrm>
            <a:off x="448056" y="685800"/>
            <a:ext cx="2807208" cy="1325563"/>
          </a:xfrm>
        </p:spPr>
        <p:txBody>
          <a:bodyPr>
            <a:normAutofit fontScale="90000"/>
          </a:bodyPr>
          <a:lstStyle/>
          <a:p>
            <a:r>
              <a:rPr lang="en-US" sz="3600" b="1" dirty="0"/>
              <a:t>Appropriate Interview Attire</a:t>
            </a:r>
            <a:endParaRPr lang="en-US" sz="3600" dirty="0"/>
          </a:p>
        </p:txBody>
      </p:sp>
      <p:sp>
        <p:nvSpPr>
          <p:cNvPr id="46" name="Rectangle 4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5E21E7-2149-48A0-BFB2-55BD91294EBA}"/>
              </a:ext>
            </a:extLst>
          </p:cNvPr>
          <p:cNvSpPr>
            <a:spLocks noGrp="1"/>
          </p:cNvSpPr>
          <p:nvPr>
            <p:ph idx="1"/>
          </p:nvPr>
        </p:nvSpPr>
        <p:spPr>
          <a:xfrm>
            <a:off x="448056" y="2258568"/>
            <a:ext cx="3283116" cy="3922776"/>
          </a:xfrm>
        </p:spPr>
        <p:txBody>
          <a:bodyPr>
            <a:normAutofit lnSpcReduction="10000"/>
          </a:bodyPr>
          <a:lstStyle/>
          <a:p>
            <a:pPr eaLnBrk="1" hangingPunct="1">
              <a:buFont typeface="Wingdings 2" panose="05020102010507070707" pitchFamily="18" charset="2"/>
              <a:buNone/>
            </a:pPr>
            <a:r>
              <a:rPr lang="en-US" altLang="en-US" sz="3000" dirty="0">
                <a:latin typeface="+mj-lt"/>
              </a:rPr>
              <a:t>Outfit</a:t>
            </a:r>
          </a:p>
          <a:p>
            <a:pPr eaLnBrk="1" hangingPunct="1">
              <a:buFont typeface="Wingdings" panose="05000000000000000000" pitchFamily="2" charset="2"/>
              <a:buChar char="ü"/>
            </a:pPr>
            <a:r>
              <a:rPr lang="en-US" altLang="en-US" sz="3000" dirty="0">
                <a:latin typeface="+mj-lt"/>
              </a:rPr>
              <a:t>Simple, but professional</a:t>
            </a:r>
          </a:p>
          <a:p>
            <a:pPr eaLnBrk="1" hangingPunct="1">
              <a:buFont typeface="Wingdings" panose="05000000000000000000" pitchFamily="2" charset="2"/>
              <a:buChar char="ü"/>
            </a:pPr>
            <a:r>
              <a:rPr lang="en-US" altLang="en-US" sz="3000" dirty="0">
                <a:latin typeface="+mj-lt"/>
              </a:rPr>
              <a:t>Matching, conventional colors</a:t>
            </a:r>
          </a:p>
          <a:p>
            <a:pPr eaLnBrk="1" hangingPunct="1">
              <a:buFont typeface="Wingdings" panose="05000000000000000000" pitchFamily="2" charset="2"/>
              <a:buChar char="ü"/>
            </a:pPr>
            <a:r>
              <a:rPr lang="en-US" altLang="en-US" sz="3000" dirty="0">
                <a:latin typeface="+mj-lt"/>
              </a:rPr>
              <a:t>Neat, clean</a:t>
            </a:r>
          </a:p>
          <a:p>
            <a:pPr eaLnBrk="1" hangingPunct="1">
              <a:buFont typeface="Wingdings" panose="05000000000000000000" pitchFamily="2" charset="2"/>
              <a:buChar char="ü"/>
            </a:pPr>
            <a:r>
              <a:rPr lang="en-US" altLang="en-US" sz="3000" dirty="0">
                <a:latin typeface="+mj-lt"/>
              </a:rPr>
              <a:t>Matching, simple accessories</a:t>
            </a:r>
          </a:p>
          <a:p>
            <a:endParaRPr lang="en-US" sz="1700" dirty="0"/>
          </a:p>
        </p:txBody>
      </p:sp>
      <p:pic>
        <p:nvPicPr>
          <p:cNvPr id="11" name="Picture 10" descr="A person in a pink dress&#10;&#10;Description automatically generated with low confidence">
            <a:extLst>
              <a:ext uri="{FF2B5EF4-FFF2-40B4-BE49-F238E27FC236}">
                <a16:creationId xmlns:a16="http://schemas.microsoft.com/office/drawing/2014/main" id="{ADBBCFF4-07C5-4220-B27E-AD2FB8BC51C7}"/>
              </a:ext>
            </a:extLst>
          </p:cNvPr>
          <p:cNvPicPr>
            <a:picLocks noChangeAspect="1"/>
          </p:cNvPicPr>
          <p:nvPr/>
        </p:nvPicPr>
        <p:blipFill rotWithShape="1">
          <a:blip r:embed="rId5">
            <a:extLst>
              <a:ext uri="{28A0092B-C50C-407E-A947-70E740481C1C}">
                <a14:useLocalDpi xmlns:a14="http://schemas.microsoft.com/office/drawing/2010/main" val="0"/>
              </a:ext>
            </a:extLst>
          </a:blip>
          <a:srcRect t="3788" r="-1" b="48786"/>
          <a:stretch>
            <a:fillRect/>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12" name="Slide Number Placeholder 11">
            <a:extLst>
              <a:ext uri="{FF2B5EF4-FFF2-40B4-BE49-F238E27FC236}">
                <a16:creationId xmlns:a16="http://schemas.microsoft.com/office/drawing/2014/main" id="{70B8C214-8522-4F55-A96B-8A38A23718E8}"/>
              </a:ext>
            </a:extLst>
          </p:cNvPr>
          <p:cNvSpPr>
            <a:spLocks noGrp="1"/>
          </p:cNvSpPr>
          <p:nvPr>
            <p:ph type="sldNum" sz="quarter" idx="12"/>
          </p:nvPr>
        </p:nvSpPr>
        <p:spPr>
          <a:xfrm>
            <a:off x="9001658" y="6356350"/>
            <a:ext cx="2743200" cy="365125"/>
          </a:xfrm>
        </p:spPr>
        <p:txBody>
          <a:bodyPr>
            <a:normAutofit/>
          </a:bodyPr>
          <a:lstStyle/>
          <a:p>
            <a:pPr>
              <a:spcAft>
                <a:spcPts val="600"/>
              </a:spcAft>
            </a:pPr>
            <a:fld id="{F607B4D7-97C0-4BCA-8042-7E3BED724801}" type="slidenum">
              <a:rPr lang="en-US">
                <a:solidFill>
                  <a:schemeClr val="bg1"/>
                </a:solidFill>
              </a:rPr>
              <a:pPr>
                <a:spcAft>
                  <a:spcPts val="600"/>
                </a:spcAft>
              </a:pPr>
              <a:t>11</a:t>
            </a:fld>
            <a:endParaRPr lang="en-US">
              <a:solidFill>
                <a:schemeClr val="bg1"/>
              </a:solidFill>
            </a:endParaRPr>
          </a:p>
        </p:txBody>
      </p:sp>
    </p:spTree>
    <p:extLst>
      <p:ext uri="{BB962C8B-B14F-4D97-AF65-F5344CB8AC3E}">
        <p14:creationId xmlns:p14="http://schemas.microsoft.com/office/powerpoint/2010/main" val="264739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5131-86D6-48E2-8186-2E5046173CA8}"/>
              </a:ext>
            </a:extLst>
          </p:cNvPr>
          <p:cNvSpPr>
            <a:spLocks noGrp="1"/>
          </p:cNvSpPr>
          <p:nvPr>
            <p:ph type="title"/>
          </p:nvPr>
        </p:nvSpPr>
        <p:spPr/>
        <p:txBody>
          <a:bodyPr/>
          <a:lstStyle/>
          <a:p>
            <a:r>
              <a:rPr lang="en-US" b="1" dirty="0">
                <a:solidFill>
                  <a:srgbClr val="002060"/>
                </a:solidFill>
              </a:rPr>
              <a:t>Tips for Successful Interviews</a:t>
            </a:r>
          </a:p>
        </p:txBody>
      </p:sp>
      <p:sp>
        <p:nvSpPr>
          <p:cNvPr id="3" name="Content Placeholder 2">
            <a:extLst>
              <a:ext uri="{FF2B5EF4-FFF2-40B4-BE49-F238E27FC236}">
                <a16:creationId xmlns:a16="http://schemas.microsoft.com/office/drawing/2014/main" id="{2F2267BB-0CCB-4F77-A281-39B76FE87DF1}"/>
              </a:ext>
            </a:extLst>
          </p:cNvPr>
          <p:cNvSpPr>
            <a:spLocks noGrp="1"/>
          </p:cNvSpPr>
          <p:nvPr>
            <p:ph idx="1"/>
          </p:nvPr>
        </p:nvSpPr>
        <p:spPr/>
        <p:txBody>
          <a:bodyPr/>
          <a:lstStyle/>
          <a:p>
            <a:pPr algn="just" eaLnBrk="1" hangingPunct="1"/>
            <a:r>
              <a:rPr lang="en-US" altLang="en-US" sz="3200" dirty="0">
                <a:latin typeface="+mj-lt"/>
              </a:rPr>
              <a:t>Rehearse before attending the actual interview</a:t>
            </a:r>
          </a:p>
          <a:p>
            <a:pPr algn="just" eaLnBrk="1" hangingPunct="1"/>
            <a:r>
              <a:rPr lang="en-US" altLang="en-US" sz="3200" dirty="0">
                <a:latin typeface="+mj-lt"/>
              </a:rPr>
              <a:t>Ask for permission before you enter the room</a:t>
            </a:r>
          </a:p>
          <a:p>
            <a:pPr algn="just" eaLnBrk="1" hangingPunct="1"/>
            <a:r>
              <a:rPr lang="en-US" altLang="en-US" sz="3200" dirty="0">
                <a:latin typeface="+mj-lt"/>
              </a:rPr>
              <a:t>Smile when you enter and greet the interviewers</a:t>
            </a:r>
          </a:p>
          <a:p>
            <a:pPr algn="just" eaLnBrk="1" hangingPunct="1"/>
            <a:r>
              <a:rPr lang="en-US" altLang="en-US" sz="3200" dirty="0">
                <a:latin typeface="+mj-lt"/>
              </a:rPr>
              <a:t>Don’t sit until you are invited to do so.</a:t>
            </a:r>
          </a:p>
          <a:p>
            <a:pPr algn="just" eaLnBrk="1" hangingPunct="1"/>
            <a:r>
              <a:rPr lang="en-US" altLang="en-US" sz="3200" dirty="0">
                <a:latin typeface="+mj-lt"/>
              </a:rPr>
              <a:t>Place your files or folders on your lap</a:t>
            </a:r>
          </a:p>
          <a:p>
            <a:pPr algn="just" eaLnBrk="1" hangingPunct="1"/>
            <a:r>
              <a:rPr lang="en-US" altLang="en-US" sz="3200" dirty="0">
                <a:latin typeface="+mj-lt"/>
              </a:rPr>
              <a:t>Be cool and confident</a:t>
            </a:r>
          </a:p>
          <a:p>
            <a:pPr marL="0" indent="0">
              <a:buNone/>
            </a:pPr>
            <a:endParaRPr lang="en-US" dirty="0"/>
          </a:p>
        </p:txBody>
      </p:sp>
      <p:sp>
        <p:nvSpPr>
          <p:cNvPr id="4" name="Slide Number Placeholder 3">
            <a:extLst>
              <a:ext uri="{FF2B5EF4-FFF2-40B4-BE49-F238E27FC236}">
                <a16:creationId xmlns:a16="http://schemas.microsoft.com/office/drawing/2014/main" id="{8635E91E-26CA-4165-B8D2-F922C580B637}"/>
              </a:ext>
            </a:extLst>
          </p:cNvPr>
          <p:cNvSpPr>
            <a:spLocks noGrp="1"/>
          </p:cNvSpPr>
          <p:nvPr>
            <p:ph type="sldNum" sz="quarter" idx="12"/>
          </p:nvPr>
        </p:nvSpPr>
        <p:spPr/>
        <p:txBody>
          <a:bodyPr/>
          <a:lstStyle/>
          <a:p>
            <a:fld id="{F607B4D7-97C0-4BCA-8042-7E3BED724801}" type="slidenum">
              <a:rPr lang="en-US" smtClean="0"/>
              <a:t>12</a:t>
            </a:fld>
            <a:endParaRPr lang="en-US"/>
          </a:p>
        </p:txBody>
      </p:sp>
    </p:spTree>
    <p:extLst>
      <p:ext uri="{BB962C8B-B14F-4D97-AF65-F5344CB8AC3E}">
        <p14:creationId xmlns:p14="http://schemas.microsoft.com/office/powerpoint/2010/main" val="184348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miling at a person&#10;&#10;Description automatically generated with low confidence">
            <a:extLst>
              <a:ext uri="{FF2B5EF4-FFF2-40B4-BE49-F238E27FC236}">
                <a16:creationId xmlns:a16="http://schemas.microsoft.com/office/drawing/2014/main" id="{AF533E68-5819-4756-8098-E5198840073E}"/>
              </a:ext>
            </a:extLst>
          </p:cNvPr>
          <p:cNvPicPr>
            <a:picLocks noChangeAspect="1"/>
          </p:cNvPicPr>
          <p:nvPr/>
        </p:nvPicPr>
        <p:blipFill rotWithShape="1">
          <a:blip r:embed="rId2">
            <a:extLst>
              <a:ext uri="{28A0092B-C50C-407E-A947-70E740481C1C}">
                <a14:useLocalDpi xmlns:a14="http://schemas.microsoft.com/office/drawing/2010/main" val="0"/>
              </a:ext>
            </a:extLst>
          </a:blip>
          <a:srcRect r="16810" b="-1"/>
          <a:stretch/>
        </p:blipFill>
        <p:spPr>
          <a:xfrm>
            <a:off x="2519309" y="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84174-C235-4834-AA1E-2D8DF632A1CE}"/>
              </a:ext>
            </a:extLst>
          </p:cNvPr>
          <p:cNvSpPr>
            <a:spLocks noGrp="1"/>
          </p:cNvSpPr>
          <p:nvPr>
            <p:ph type="title"/>
          </p:nvPr>
        </p:nvSpPr>
        <p:spPr>
          <a:xfrm>
            <a:off x="87876" y="0"/>
            <a:ext cx="3822189" cy="1899912"/>
          </a:xfrm>
        </p:spPr>
        <p:txBody>
          <a:bodyPr>
            <a:normAutofit/>
          </a:bodyPr>
          <a:lstStyle/>
          <a:p>
            <a:r>
              <a:rPr lang="en-US" sz="4000" b="1" dirty="0">
                <a:solidFill>
                  <a:srgbClr val="002060"/>
                </a:solidFill>
              </a:rPr>
              <a:t>Contd. </a:t>
            </a:r>
          </a:p>
        </p:txBody>
      </p:sp>
      <p:sp>
        <p:nvSpPr>
          <p:cNvPr id="3" name="Content Placeholder 2">
            <a:extLst>
              <a:ext uri="{FF2B5EF4-FFF2-40B4-BE49-F238E27FC236}">
                <a16:creationId xmlns:a16="http://schemas.microsoft.com/office/drawing/2014/main" id="{DD167493-C7BB-4655-A025-B61353793F98}"/>
              </a:ext>
            </a:extLst>
          </p:cNvPr>
          <p:cNvSpPr>
            <a:spLocks noGrp="1"/>
          </p:cNvSpPr>
          <p:nvPr>
            <p:ph idx="1"/>
          </p:nvPr>
        </p:nvSpPr>
        <p:spPr>
          <a:xfrm>
            <a:off x="623595" y="1799719"/>
            <a:ext cx="6365034" cy="3742762"/>
          </a:xfrm>
        </p:spPr>
        <p:txBody>
          <a:bodyPr>
            <a:normAutofit fontScale="92500" lnSpcReduction="20000"/>
          </a:bodyPr>
          <a:lstStyle/>
          <a:p>
            <a:pPr eaLnBrk="1" hangingPunct="1"/>
            <a:r>
              <a:rPr lang="en-US" altLang="en-US" sz="3100" dirty="0">
                <a:latin typeface="+mj-lt"/>
              </a:rPr>
              <a:t>Respond clearly to questions</a:t>
            </a:r>
          </a:p>
          <a:p>
            <a:pPr eaLnBrk="1" hangingPunct="1"/>
            <a:r>
              <a:rPr lang="en-US" altLang="en-US" sz="3100" dirty="0">
                <a:latin typeface="+mj-lt"/>
              </a:rPr>
              <a:t>Be brief and to the point</a:t>
            </a:r>
          </a:p>
          <a:p>
            <a:pPr eaLnBrk="1" hangingPunct="1"/>
            <a:r>
              <a:rPr lang="en-US" altLang="en-US" sz="3100" dirty="0">
                <a:latin typeface="+mj-lt"/>
              </a:rPr>
              <a:t>Be frank</a:t>
            </a:r>
          </a:p>
          <a:p>
            <a:pPr eaLnBrk="1" hangingPunct="1"/>
            <a:r>
              <a:rPr lang="en-US" altLang="en-US" sz="3100" dirty="0">
                <a:latin typeface="+mj-lt"/>
              </a:rPr>
              <a:t>Maintain good eye contact</a:t>
            </a:r>
          </a:p>
          <a:p>
            <a:pPr eaLnBrk="1" hangingPunct="1"/>
            <a:r>
              <a:rPr lang="en-US" altLang="en-US" sz="3100" dirty="0">
                <a:latin typeface="+mj-lt"/>
              </a:rPr>
              <a:t>Thank the interviewers before leaving</a:t>
            </a:r>
          </a:p>
          <a:p>
            <a:pPr eaLnBrk="1" hangingPunct="1"/>
            <a:r>
              <a:rPr lang="en-US" altLang="en-US" sz="3100" dirty="0">
                <a:latin typeface="+mj-lt"/>
              </a:rPr>
              <a:t>Don’t be submissive or scared</a:t>
            </a:r>
          </a:p>
          <a:p>
            <a:pPr eaLnBrk="1" hangingPunct="1"/>
            <a:r>
              <a:rPr lang="en-US" altLang="en-US" sz="3100" dirty="0">
                <a:latin typeface="+mj-lt"/>
              </a:rPr>
              <a:t>Don’t stroke your fingers on anything.</a:t>
            </a:r>
          </a:p>
          <a:p>
            <a:pPr eaLnBrk="1" hangingPunct="1"/>
            <a:r>
              <a:rPr lang="en-US" altLang="en-US" sz="3100" dirty="0">
                <a:latin typeface="+mj-lt"/>
              </a:rPr>
              <a:t>Don’t bluff</a:t>
            </a:r>
          </a:p>
          <a:p>
            <a:endParaRPr lang="en-US" sz="2000" dirty="0"/>
          </a:p>
        </p:txBody>
      </p:sp>
      <p:sp>
        <p:nvSpPr>
          <p:cNvPr id="6" name="Slide Number Placeholder 5">
            <a:extLst>
              <a:ext uri="{FF2B5EF4-FFF2-40B4-BE49-F238E27FC236}">
                <a16:creationId xmlns:a16="http://schemas.microsoft.com/office/drawing/2014/main" id="{3D51E136-2EA7-40E8-8C5A-623F0BA38200}"/>
              </a:ext>
            </a:extLst>
          </p:cNvPr>
          <p:cNvSpPr>
            <a:spLocks noGrp="1"/>
          </p:cNvSpPr>
          <p:nvPr>
            <p:ph type="sldNum" sz="quarter" idx="12"/>
          </p:nvPr>
        </p:nvSpPr>
        <p:spPr/>
        <p:txBody>
          <a:bodyPr/>
          <a:lstStyle/>
          <a:p>
            <a:fld id="{F607B4D7-97C0-4BCA-8042-7E3BED724801}" type="slidenum">
              <a:rPr lang="en-US" smtClean="0"/>
              <a:t>13</a:t>
            </a:fld>
            <a:endParaRPr lang="en-US"/>
          </a:p>
        </p:txBody>
      </p:sp>
    </p:spTree>
    <p:extLst>
      <p:ext uri="{BB962C8B-B14F-4D97-AF65-F5344CB8AC3E}">
        <p14:creationId xmlns:p14="http://schemas.microsoft.com/office/powerpoint/2010/main" val="299027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itting at a table with her hands clasped together&#10;&#10;AI-generated content may be incorrect.">
            <a:extLst>
              <a:ext uri="{FF2B5EF4-FFF2-40B4-BE49-F238E27FC236}">
                <a16:creationId xmlns:a16="http://schemas.microsoft.com/office/drawing/2014/main" id="{0404812F-823B-E849-C9B3-D5C3BAE42928}"/>
              </a:ext>
            </a:extLst>
          </p:cNvPr>
          <p:cNvPicPr>
            <a:picLocks noChangeAspect="1"/>
          </p:cNvPicPr>
          <p:nvPr/>
        </p:nvPicPr>
        <p:blipFill>
          <a:blip r:embed="rId2">
            <a:extLst>
              <a:ext uri="{28A0092B-C50C-407E-A947-70E740481C1C}">
                <a14:useLocalDpi xmlns:a14="http://schemas.microsoft.com/office/drawing/2010/main" val="0"/>
              </a:ext>
            </a:extLst>
          </a:blip>
          <a:srcRect r="19280" b="1"/>
          <a:stretch>
            <a:fillRect/>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5D7F07-798F-CDB1-22B2-6095ACCC71C7}"/>
              </a:ext>
            </a:extLst>
          </p:cNvPr>
          <p:cNvSpPr>
            <a:spLocks noGrp="1"/>
          </p:cNvSpPr>
          <p:nvPr>
            <p:ph type="title"/>
          </p:nvPr>
        </p:nvSpPr>
        <p:spPr>
          <a:xfrm>
            <a:off x="241041" y="365125"/>
            <a:ext cx="3822189" cy="1899912"/>
          </a:xfrm>
        </p:spPr>
        <p:txBody>
          <a:bodyPr>
            <a:normAutofit/>
          </a:bodyPr>
          <a:lstStyle/>
          <a:p>
            <a:r>
              <a:rPr lang="en-GB" sz="8000" b="1" dirty="0">
                <a:solidFill>
                  <a:srgbClr val="FF0000"/>
                </a:solidFill>
              </a:rPr>
              <a:t>Avoid…..</a:t>
            </a:r>
          </a:p>
        </p:txBody>
      </p:sp>
      <p:sp>
        <p:nvSpPr>
          <p:cNvPr id="3" name="Content Placeholder 2">
            <a:extLst>
              <a:ext uri="{FF2B5EF4-FFF2-40B4-BE49-F238E27FC236}">
                <a16:creationId xmlns:a16="http://schemas.microsoft.com/office/drawing/2014/main" id="{25CB2CCD-AF75-0A4D-7643-4A0D689EF8CD}"/>
              </a:ext>
            </a:extLst>
          </p:cNvPr>
          <p:cNvSpPr>
            <a:spLocks noGrp="1"/>
          </p:cNvSpPr>
          <p:nvPr>
            <p:ph idx="1"/>
          </p:nvPr>
        </p:nvSpPr>
        <p:spPr>
          <a:xfrm>
            <a:off x="567612" y="2265037"/>
            <a:ext cx="4872135" cy="3742762"/>
          </a:xfrm>
        </p:spPr>
        <p:txBody>
          <a:bodyPr>
            <a:normAutofit lnSpcReduction="10000"/>
          </a:bodyPr>
          <a:lstStyle/>
          <a:p>
            <a:pPr algn="just"/>
            <a:r>
              <a:rPr lang="en-GB" sz="3300" b="1" dirty="0">
                <a:latin typeface="+mj-lt"/>
              </a:rPr>
              <a:t>Being unprepared</a:t>
            </a:r>
          </a:p>
          <a:p>
            <a:pPr algn="just"/>
            <a:r>
              <a:rPr lang="en-GB" sz="3300" b="1" dirty="0">
                <a:latin typeface="+mj-lt"/>
              </a:rPr>
              <a:t>Dressing inappropriately</a:t>
            </a:r>
          </a:p>
          <a:p>
            <a:pPr algn="just"/>
            <a:r>
              <a:rPr lang="en-GB" sz="3300" b="1" dirty="0">
                <a:latin typeface="+mj-lt"/>
              </a:rPr>
              <a:t>Talking too much or not enough</a:t>
            </a:r>
          </a:p>
          <a:p>
            <a:pPr algn="just"/>
            <a:r>
              <a:rPr lang="en-GB" sz="3300" b="1" dirty="0">
                <a:latin typeface="+mj-lt"/>
              </a:rPr>
              <a:t>Criticising previous employers or colleagues</a:t>
            </a:r>
          </a:p>
          <a:p>
            <a:pPr algn="just"/>
            <a:r>
              <a:rPr lang="en-GB" sz="3300" b="1" dirty="0">
                <a:latin typeface="+mj-lt"/>
              </a:rPr>
              <a:t> Failing to ask questions</a:t>
            </a:r>
          </a:p>
          <a:p>
            <a:endParaRPr lang="en-GB" sz="2000" dirty="0"/>
          </a:p>
        </p:txBody>
      </p:sp>
      <p:sp>
        <p:nvSpPr>
          <p:cNvPr id="4" name="Slide Number Placeholder 3">
            <a:extLst>
              <a:ext uri="{FF2B5EF4-FFF2-40B4-BE49-F238E27FC236}">
                <a16:creationId xmlns:a16="http://schemas.microsoft.com/office/drawing/2014/main" id="{B5B87B52-6BFD-F916-B933-DA8E06FA4114}"/>
              </a:ext>
            </a:extLst>
          </p:cNvPr>
          <p:cNvSpPr>
            <a:spLocks noGrp="1"/>
          </p:cNvSpPr>
          <p:nvPr>
            <p:ph type="sldNum" sz="quarter" idx="12"/>
          </p:nvPr>
        </p:nvSpPr>
        <p:spPr>
          <a:xfrm>
            <a:off x="8610600" y="6356350"/>
            <a:ext cx="2743200" cy="365125"/>
          </a:xfrm>
        </p:spPr>
        <p:txBody>
          <a:bodyPr>
            <a:normAutofit/>
          </a:bodyPr>
          <a:lstStyle/>
          <a:p>
            <a:pPr>
              <a:spcAft>
                <a:spcPts val="600"/>
              </a:spcAft>
            </a:pPr>
            <a:fld id="{F607B4D7-97C0-4BCA-8042-7E3BED724801}"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703337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9438-05C3-B773-3F95-0C0ED9F2C2EB}"/>
              </a:ext>
            </a:extLst>
          </p:cNvPr>
          <p:cNvSpPr>
            <a:spLocks noGrp="1"/>
          </p:cNvSpPr>
          <p:nvPr>
            <p:ph type="title"/>
          </p:nvPr>
        </p:nvSpPr>
        <p:spPr/>
        <p:txBody>
          <a:bodyPr/>
          <a:lstStyle/>
          <a:p>
            <a:r>
              <a:rPr lang="en-GB" dirty="0"/>
              <a:t>Behavioural Interview Questions – Activity 02</a:t>
            </a:r>
          </a:p>
        </p:txBody>
      </p:sp>
      <p:sp>
        <p:nvSpPr>
          <p:cNvPr id="3" name="Content Placeholder 2">
            <a:extLst>
              <a:ext uri="{FF2B5EF4-FFF2-40B4-BE49-F238E27FC236}">
                <a16:creationId xmlns:a16="http://schemas.microsoft.com/office/drawing/2014/main" id="{6634331B-02B8-35BD-1D26-92ADEB6B117C}"/>
              </a:ext>
            </a:extLst>
          </p:cNvPr>
          <p:cNvSpPr>
            <a:spLocks noGrp="1"/>
          </p:cNvSpPr>
          <p:nvPr>
            <p:ph idx="1"/>
          </p:nvPr>
        </p:nvSpPr>
        <p:spPr/>
        <p:txBody>
          <a:bodyPr/>
          <a:lstStyle/>
          <a:p>
            <a:pPr marL="514350" indent="-514350" algn="just">
              <a:buAutoNum type="arabicPeriod"/>
            </a:pPr>
            <a:r>
              <a:rPr lang="en-GB" dirty="0">
                <a:latin typeface="+mj-lt"/>
              </a:rPr>
              <a:t>Tell me about a time when you had to work with a difficult teammate. How did you handle it?</a:t>
            </a:r>
          </a:p>
          <a:p>
            <a:pPr marL="514350" indent="-514350" algn="just">
              <a:buAutoNum type="arabicPeriod"/>
            </a:pPr>
            <a:r>
              <a:rPr lang="en-GB" dirty="0">
                <a:latin typeface="+mj-lt"/>
              </a:rPr>
              <a:t>Describe a situation where you faced failure. What did you learn from it?</a:t>
            </a:r>
          </a:p>
          <a:p>
            <a:pPr marL="514350" indent="-514350" algn="just">
              <a:buAutoNum type="arabicPeriod"/>
            </a:pPr>
            <a:r>
              <a:rPr lang="en-GB" dirty="0">
                <a:latin typeface="+mj-lt"/>
              </a:rPr>
              <a:t>Tell me about a time when you took the lead in a group project.</a:t>
            </a:r>
          </a:p>
          <a:p>
            <a:pPr marL="514350" indent="-514350" algn="just">
              <a:buAutoNum type="arabicPeriod"/>
            </a:pPr>
            <a:r>
              <a:rPr lang="en-GB" dirty="0">
                <a:latin typeface="+mj-lt"/>
              </a:rPr>
              <a:t>Describe a time when you had to meet a tight deadline</a:t>
            </a:r>
          </a:p>
        </p:txBody>
      </p:sp>
      <p:sp>
        <p:nvSpPr>
          <p:cNvPr id="4" name="Slide Number Placeholder 3">
            <a:extLst>
              <a:ext uri="{FF2B5EF4-FFF2-40B4-BE49-F238E27FC236}">
                <a16:creationId xmlns:a16="http://schemas.microsoft.com/office/drawing/2014/main" id="{29A48737-3E53-3C5C-BB82-63715E64DD74}"/>
              </a:ext>
            </a:extLst>
          </p:cNvPr>
          <p:cNvSpPr>
            <a:spLocks noGrp="1"/>
          </p:cNvSpPr>
          <p:nvPr>
            <p:ph type="sldNum" sz="quarter" idx="12"/>
          </p:nvPr>
        </p:nvSpPr>
        <p:spPr/>
        <p:txBody>
          <a:bodyPr/>
          <a:lstStyle/>
          <a:p>
            <a:fld id="{F607B4D7-97C0-4BCA-8042-7E3BED724801}" type="slidenum">
              <a:rPr lang="en-US" smtClean="0"/>
              <a:t>15</a:t>
            </a:fld>
            <a:endParaRPr lang="en-US"/>
          </a:p>
        </p:txBody>
      </p:sp>
    </p:spTree>
    <p:extLst>
      <p:ext uri="{BB962C8B-B14F-4D97-AF65-F5344CB8AC3E}">
        <p14:creationId xmlns:p14="http://schemas.microsoft.com/office/powerpoint/2010/main" val="1647450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E001-3A0F-3F31-4B07-ACD651300841}"/>
              </a:ext>
            </a:extLst>
          </p:cNvPr>
          <p:cNvSpPr>
            <a:spLocks noGrp="1"/>
          </p:cNvSpPr>
          <p:nvPr>
            <p:ph type="title"/>
          </p:nvPr>
        </p:nvSpPr>
        <p:spPr/>
        <p:txBody>
          <a:bodyPr/>
          <a:lstStyle/>
          <a:p>
            <a:r>
              <a:rPr lang="en-GB" dirty="0"/>
              <a:t>Hypothetical questions </a:t>
            </a:r>
          </a:p>
        </p:txBody>
      </p:sp>
      <p:sp>
        <p:nvSpPr>
          <p:cNvPr id="3" name="Content Placeholder 2">
            <a:extLst>
              <a:ext uri="{FF2B5EF4-FFF2-40B4-BE49-F238E27FC236}">
                <a16:creationId xmlns:a16="http://schemas.microsoft.com/office/drawing/2014/main" id="{3B05318A-FCD6-5625-F642-40D373BC3887}"/>
              </a:ext>
            </a:extLst>
          </p:cNvPr>
          <p:cNvSpPr>
            <a:spLocks noGrp="1"/>
          </p:cNvSpPr>
          <p:nvPr>
            <p:ph idx="1"/>
          </p:nvPr>
        </p:nvSpPr>
        <p:spPr/>
        <p:txBody>
          <a:bodyPr/>
          <a:lstStyle/>
          <a:p>
            <a:pPr algn="just"/>
            <a:r>
              <a:rPr lang="en-GB" dirty="0">
                <a:latin typeface="+mj-lt"/>
              </a:rPr>
              <a:t>Imagine you are given multiple urgent tasks at the same time. How would you prioritize them?</a:t>
            </a:r>
          </a:p>
          <a:p>
            <a:pPr algn="just"/>
            <a:r>
              <a:rPr lang="en-GB" dirty="0">
                <a:latin typeface="+mj-lt"/>
              </a:rPr>
              <a:t>Tell me about a time when you had to work with a difficult teammate. How did you handle it?</a:t>
            </a:r>
          </a:p>
          <a:p>
            <a:pPr algn="just"/>
            <a:r>
              <a:rPr lang="en-GB" dirty="0">
                <a:latin typeface="+mj-lt"/>
              </a:rPr>
              <a:t>What would you do if you realized you made a serious mistake on a project?</a:t>
            </a:r>
          </a:p>
          <a:p>
            <a:pPr algn="just"/>
            <a:r>
              <a:rPr lang="en-GB" dirty="0">
                <a:latin typeface="+mj-lt"/>
              </a:rPr>
              <a:t>How would you handle a situation where you disagreed with your manager’s instructions?</a:t>
            </a:r>
          </a:p>
        </p:txBody>
      </p:sp>
      <p:sp>
        <p:nvSpPr>
          <p:cNvPr id="4" name="Slide Number Placeholder 3">
            <a:extLst>
              <a:ext uri="{FF2B5EF4-FFF2-40B4-BE49-F238E27FC236}">
                <a16:creationId xmlns:a16="http://schemas.microsoft.com/office/drawing/2014/main" id="{63F8A682-D108-1310-B846-36AF1401B6ED}"/>
              </a:ext>
            </a:extLst>
          </p:cNvPr>
          <p:cNvSpPr>
            <a:spLocks noGrp="1"/>
          </p:cNvSpPr>
          <p:nvPr>
            <p:ph type="sldNum" sz="quarter" idx="12"/>
          </p:nvPr>
        </p:nvSpPr>
        <p:spPr/>
        <p:txBody>
          <a:bodyPr/>
          <a:lstStyle/>
          <a:p>
            <a:fld id="{F607B4D7-97C0-4BCA-8042-7E3BED724801}" type="slidenum">
              <a:rPr lang="en-US" smtClean="0"/>
              <a:t>16</a:t>
            </a:fld>
            <a:endParaRPr lang="en-US"/>
          </a:p>
        </p:txBody>
      </p:sp>
    </p:spTree>
    <p:extLst>
      <p:ext uri="{BB962C8B-B14F-4D97-AF65-F5344CB8AC3E}">
        <p14:creationId xmlns:p14="http://schemas.microsoft.com/office/powerpoint/2010/main" val="177414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erial view of a highway near the ocean">
            <a:extLst>
              <a:ext uri="{FF2B5EF4-FFF2-40B4-BE49-F238E27FC236}">
                <a16:creationId xmlns:a16="http://schemas.microsoft.com/office/drawing/2014/main" id="{DC4BEFF9-69F2-56EC-9FE0-88BAD2FBBE57}"/>
              </a:ext>
            </a:extLst>
          </p:cNvPr>
          <p:cNvPicPr>
            <a:picLocks noChangeAspect="1"/>
          </p:cNvPicPr>
          <p:nvPr/>
        </p:nvPicPr>
        <p:blipFill>
          <a:blip r:embed="rId2"/>
          <a:srcRect t="2051" b="3385"/>
          <a:stretch>
            <a:fillRect/>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51C9A0B-B331-C4AE-F508-9D51A643DDF1}"/>
              </a:ext>
            </a:extLst>
          </p:cNvPr>
          <p:cNvSpPr>
            <a:spLocks noGrp="1"/>
          </p:cNvSpPr>
          <p:nvPr>
            <p:ph idx="1"/>
          </p:nvPr>
        </p:nvSpPr>
        <p:spPr>
          <a:xfrm>
            <a:off x="6094475" y="1662723"/>
            <a:ext cx="6231827" cy="3742762"/>
          </a:xfrm>
        </p:spPr>
        <p:txBody>
          <a:bodyPr>
            <a:normAutofit/>
          </a:bodyPr>
          <a:lstStyle/>
          <a:p>
            <a:pPr marL="0" indent="0">
              <a:buNone/>
            </a:pPr>
            <a:r>
              <a:rPr lang="en-GB" sz="9600" b="1" dirty="0"/>
              <a:t>Thank You</a:t>
            </a:r>
          </a:p>
        </p:txBody>
      </p:sp>
      <p:sp>
        <p:nvSpPr>
          <p:cNvPr id="4" name="Slide Number Placeholder 3">
            <a:extLst>
              <a:ext uri="{FF2B5EF4-FFF2-40B4-BE49-F238E27FC236}">
                <a16:creationId xmlns:a16="http://schemas.microsoft.com/office/drawing/2014/main" id="{7FC7DE41-7ECC-22EA-A557-B99E36BC0AE3}"/>
              </a:ext>
            </a:extLst>
          </p:cNvPr>
          <p:cNvSpPr>
            <a:spLocks noGrp="1"/>
          </p:cNvSpPr>
          <p:nvPr>
            <p:ph type="sldNum" sz="quarter" idx="12"/>
          </p:nvPr>
        </p:nvSpPr>
        <p:spPr>
          <a:xfrm>
            <a:off x="8610600" y="6356350"/>
            <a:ext cx="2743200" cy="365125"/>
          </a:xfrm>
        </p:spPr>
        <p:txBody>
          <a:bodyPr>
            <a:normAutofit/>
          </a:bodyPr>
          <a:lstStyle/>
          <a:p>
            <a:pPr>
              <a:spcAft>
                <a:spcPts val="600"/>
              </a:spcAft>
            </a:pPr>
            <a:fld id="{F607B4D7-97C0-4BCA-8042-7E3BED724801}" type="slidenum">
              <a:rPr lang="en-US" smtClean="0"/>
              <a:pPr>
                <a:spcAft>
                  <a:spcPts val="600"/>
                </a:spcAft>
              </a:pPr>
              <a:t>17</a:t>
            </a:fld>
            <a:endParaRPr lang="en-US"/>
          </a:p>
        </p:txBody>
      </p:sp>
    </p:spTree>
    <p:extLst>
      <p:ext uri="{BB962C8B-B14F-4D97-AF65-F5344CB8AC3E}">
        <p14:creationId xmlns:p14="http://schemas.microsoft.com/office/powerpoint/2010/main" val="336527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11476-9DA6-DD59-1557-6B7A44D2D692}"/>
              </a:ext>
            </a:extLst>
          </p:cNvPr>
          <p:cNvSpPr>
            <a:spLocks noGrp="1"/>
          </p:cNvSpPr>
          <p:nvPr>
            <p:ph type="title"/>
          </p:nvPr>
        </p:nvSpPr>
        <p:spPr/>
        <p:txBody>
          <a:bodyPr/>
          <a:lstStyle/>
          <a:p>
            <a:r>
              <a:rPr lang="en-GB" dirty="0"/>
              <a:t>Lesson Objectives </a:t>
            </a:r>
          </a:p>
        </p:txBody>
      </p:sp>
      <p:sp>
        <p:nvSpPr>
          <p:cNvPr id="3" name="Content Placeholder 2">
            <a:extLst>
              <a:ext uri="{FF2B5EF4-FFF2-40B4-BE49-F238E27FC236}">
                <a16:creationId xmlns:a16="http://schemas.microsoft.com/office/drawing/2014/main" id="{760F2203-369C-A18E-308B-3615E5F51523}"/>
              </a:ext>
            </a:extLst>
          </p:cNvPr>
          <p:cNvSpPr>
            <a:spLocks noGrp="1"/>
          </p:cNvSpPr>
          <p:nvPr>
            <p:ph idx="1"/>
          </p:nvPr>
        </p:nvSpPr>
        <p:spPr/>
        <p:txBody>
          <a:bodyPr>
            <a:normAutofit/>
          </a:bodyPr>
          <a:lstStyle/>
          <a:p>
            <a:pPr marL="0" indent="0" algn="just">
              <a:buNone/>
            </a:pPr>
            <a:r>
              <a:rPr lang="en-GB" dirty="0">
                <a:latin typeface="+mj-lt"/>
              </a:rPr>
              <a:t>By the end of the lesson, you will be able to:</a:t>
            </a:r>
          </a:p>
          <a:p>
            <a:pPr lvl="1" algn="just"/>
            <a:r>
              <a:rPr lang="en-GB" sz="2800" dirty="0">
                <a:latin typeface="+mj-lt"/>
              </a:rPr>
              <a:t>Identify appropriate and inappropriate </a:t>
            </a:r>
            <a:r>
              <a:rPr lang="en-GB" sz="2800" dirty="0" err="1">
                <a:latin typeface="+mj-lt"/>
              </a:rPr>
              <a:t>behaviors</a:t>
            </a:r>
            <a:r>
              <a:rPr lang="en-GB" sz="2800" dirty="0">
                <a:latin typeface="+mj-lt"/>
              </a:rPr>
              <a:t> in job interviews.</a:t>
            </a:r>
          </a:p>
          <a:p>
            <a:pPr lvl="1" algn="just"/>
            <a:r>
              <a:rPr lang="en-GB" sz="2800" dirty="0">
                <a:latin typeface="+mj-lt"/>
              </a:rPr>
              <a:t>Demonstrate professional body language, attire, and communication during interviews.</a:t>
            </a:r>
          </a:p>
          <a:p>
            <a:pPr lvl="1" algn="just"/>
            <a:r>
              <a:rPr lang="en-GB" sz="2800" dirty="0">
                <a:latin typeface="+mj-lt"/>
              </a:rPr>
              <a:t>Practice answering </a:t>
            </a:r>
            <a:r>
              <a:rPr lang="en-GB" sz="2800" b="1" dirty="0">
                <a:latin typeface="+mj-lt"/>
              </a:rPr>
              <a:t>common, </a:t>
            </a:r>
            <a:r>
              <a:rPr lang="en-GB" sz="2800" b="1" dirty="0" err="1">
                <a:latin typeface="+mj-lt"/>
              </a:rPr>
              <a:t>behavioral</a:t>
            </a:r>
            <a:r>
              <a:rPr lang="en-GB" sz="2800" b="1" dirty="0">
                <a:latin typeface="+mj-lt"/>
              </a:rPr>
              <a:t>, and hypothetical interview questions</a:t>
            </a:r>
            <a:r>
              <a:rPr lang="en-GB" sz="2800" dirty="0">
                <a:latin typeface="+mj-lt"/>
              </a:rPr>
              <a:t> confidently.</a:t>
            </a:r>
          </a:p>
          <a:p>
            <a:pPr lvl="1" algn="just"/>
            <a:r>
              <a:rPr lang="en-GB" sz="2800" dirty="0" err="1">
                <a:latin typeface="+mj-lt"/>
              </a:rPr>
              <a:t>Analyze</a:t>
            </a:r>
            <a:r>
              <a:rPr lang="en-GB" sz="2800" dirty="0">
                <a:latin typeface="+mj-lt"/>
              </a:rPr>
              <a:t> reasons why candidates may fail interviews and suggest improvements.</a:t>
            </a:r>
          </a:p>
          <a:p>
            <a:endParaRPr lang="en-GB" dirty="0"/>
          </a:p>
        </p:txBody>
      </p:sp>
      <p:sp>
        <p:nvSpPr>
          <p:cNvPr id="4" name="Slide Number Placeholder 3">
            <a:extLst>
              <a:ext uri="{FF2B5EF4-FFF2-40B4-BE49-F238E27FC236}">
                <a16:creationId xmlns:a16="http://schemas.microsoft.com/office/drawing/2014/main" id="{45EB53DF-6808-4BF3-AD89-F9B1A4E034BD}"/>
              </a:ext>
            </a:extLst>
          </p:cNvPr>
          <p:cNvSpPr>
            <a:spLocks noGrp="1"/>
          </p:cNvSpPr>
          <p:nvPr>
            <p:ph type="sldNum" sz="quarter" idx="12"/>
          </p:nvPr>
        </p:nvSpPr>
        <p:spPr/>
        <p:txBody>
          <a:bodyPr/>
          <a:lstStyle/>
          <a:p>
            <a:fld id="{F607B4D7-97C0-4BCA-8042-7E3BED724801}" type="slidenum">
              <a:rPr lang="en-US" smtClean="0"/>
              <a:t>2</a:t>
            </a:fld>
            <a:endParaRPr lang="en-US"/>
          </a:p>
        </p:txBody>
      </p:sp>
    </p:spTree>
    <p:extLst>
      <p:ext uri="{BB962C8B-B14F-4D97-AF65-F5344CB8AC3E}">
        <p14:creationId xmlns:p14="http://schemas.microsoft.com/office/powerpoint/2010/main" val="131259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0AEBA56C-617D-4E28-B181-B8D7868396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313" b="2"/>
          <a:stretch/>
        </p:blipFill>
        <p:spPr>
          <a:xfrm>
            <a:off x="708025" y="555625"/>
            <a:ext cx="1774825" cy="1857375"/>
          </a:xfrm>
          <a:prstGeom prst="rect">
            <a:avLst/>
          </a:prstGeom>
        </p:spPr>
      </p:pic>
      <p:pic>
        <p:nvPicPr>
          <p:cNvPr id="11" name="Picture 10" descr="A person in a pink dress&#10;&#10;Description automatically generated with low confidence">
            <a:extLst>
              <a:ext uri="{FF2B5EF4-FFF2-40B4-BE49-F238E27FC236}">
                <a16:creationId xmlns:a16="http://schemas.microsoft.com/office/drawing/2014/main" id="{14674D83-927D-4684-972D-A0B724BDB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5" y="2486025"/>
            <a:ext cx="1774825" cy="2698750"/>
          </a:xfrm>
          <a:prstGeom prst="rect">
            <a:avLst/>
          </a:prstGeom>
        </p:spPr>
      </p:pic>
      <p:pic>
        <p:nvPicPr>
          <p:cNvPr id="9" name="Picture 8" descr="A picture containing table, person, sitting, wooden&#10;&#10;Description automatically generated">
            <a:extLst>
              <a:ext uri="{FF2B5EF4-FFF2-40B4-BE49-F238E27FC236}">
                <a16:creationId xmlns:a16="http://schemas.microsoft.com/office/drawing/2014/main" id="{F52A9337-2537-46BA-A267-5273BDB0161D}"/>
              </a:ext>
            </a:extLst>
          </p:cNvPr>
          <p:cNvPicPr>
            <a:picLocks noChangeAspect="1"/>
          </p:cNvPicPr>
          <p:nvPr/>
        </p:nvPicPr>
        <p:blipFill rotWithShape="1">
          <a:blip r:embed="rId4">
            <a:extLst>
              <a:ext uri="{28A0092B-C50C-407E-A947-70E740481C1C}">
                <a14:useLocalDpi xmlns:a14="http://schemas.microsoft.com/office/drawing/2010/main" val="0"/>
              </a:ext>
            </a:extLst>
          </a:blip>
          <a:srcRect l="5543" r="37000" b="-2"/>
          <a:stretch/>
        </p:blipFill>
        <p:spPr>
          <a:xfrm>
            <a:off x="2555875" y="555625"/>
            <a:ext cx="4429125" cy="4629150"/>
          </a:xfrm>
          <a:prstGeom prst="rect">
            <a:avLst/>
          </a:prstGeom>
        </p:spPr>
      </p:pic>
      <p:pic>
        <p:nvPicPr>
          <p:cNvPr id="7" name="Picture 6" descr="A person smiling for the camera&#10;&#10;Description automatically generated with low confidence">
            <a:extLst>
              <a:ext uri="{FF2B5EF4-FFF2-40B4-BE49-F238E27FC236}">
                <a16:creationId xmlns:a16="http://schemas.microsoft.com/office/drawing/2014/main" id="{3E5748C5-BE50-4F29-967F-77E970570E70}"/>
              </a:ext>
            </a:extLst>
          </p:cNvPr>
          <p:cNvPicPr>
            <a:picLocks noChangeAspect="1"/>
          </p:cNvPicPr>
          <p:nvPr/>
        </p:nvPicPr>
        <p:blipFill rotWithShape="1">
          <a:blip r:embed="rId5">
            <a:extLst>
              <a:ext uri="{28A0092B-C50C-407E-A947-70E740481C1C}">
                <a14:useLocalDpi xmlns:a14="http://schemas.microsoft.com/office/drawing/2010/main" val="0"/>
              </a:ext>
            </a:extLst>
          </a:blip>
          <a:srcRect r="2" b="30245"/>
          <a:stretch/>
        </p:blipFill>
        <p:spPr>
          <a:xfrm>
            <a:off x="7058025" y="555625"/>
            <a:ext cx="4425950" cy="4629150"/>
          </a:xfrm>
          <a:prstGeom prst="rect">
            <a:avLst/>
          </a:prstGeom>
        </p:spPr>
      </p:pic>
      <p:sp>
        <p:nvSpPr>
          <p:cNvPr id="2" name="Title 1">
            <a:extLst>
              <a:ext uri="{FF2B5EF4-FFF2-40B4-BE49-F238E27FC236}">
                <a16:creationId xmlns:a16="http://schemas.microsoft.com/office/drawing/2014/main" id="{C474ADA7-588C-466E-8035-116CF3505C99}"/>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The Interview</a:t>
            </a:r>
          </a:p>
        </p:txBody>
      </p:sp>
      <p:sp>
        <p:nvSpPr>
          <p:cNvPr id="12" name="Slide Number Placeholder 11">
            <a:extLst>
              <a:ext uri="{FF2B5EF4-FFF2-40B4-BE49-F238E27FC236}">
                <a16:creationId xmlns:a16="http://schemas.microsoft.com/office/drawing/2014/main" id="{FB512CD5-3EB0-4DD5-86BC-5DA0BFD15B4A}"/>
              </a:ext>
            </a:extLst>
          </p:cNvPr>
          <p:cNvSpPr>
            <a:spLocks noGrp="1"/>
          </p:cNvSpPr>
          <p:nvPr>
            <p:ph type="sldNum" sz="quarter" idx="12"/>
          </p:nvPr>
        </p:nvSpPr>
        <p:spPr/>
        <p:txBody>
          <a:bodyPr/>
          <a:lstStyle/>
          <a:p>
            <a:fld id="{F607B4D7-97C0-4BCA-8042-7E3BED724801}" type="slidenum">
              <a:rPr lang="en-US" smtClean="0"/>
              <a:t>3</a:t>
            </a:fld>
            <a:endParaRPr lang="en-US"/>
          </a:p>
        </p:txBody>
      </p:sp>
    </p:spTree>
    <p:extLst>
      <p:ext uri="{BB962C8B-B14F-4D97-AF65-F5344CB8AC3E}">
        <p14:creationId xmlns:p14="http://schemas.microsoft.com/office/powerpoint/2010/main" val="28040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9534-34C6-446E-B8FC-8C138D25BB44}"/>
              </a:ext>
            </a:extLst>
          </p:cNvPr>
          <p:cNvSpPr>
            <a:spLocks noGrp="1"/>
          </p:cNvSpPr>
          <p:nvPr>
            <p:ph type="title"/>
          </p:nvPr>
        </p:nvSpPr>
        <p:spPr/>
        <p:txBody>
          <a:bodyPr/>
          <a:lstStyle/>
          <a:p>
            <a:r>
              <a:rPr lang="en-US" b="1" u="sng" dirty="0">
                <a:solidFill>
                  <a:srgbClr val="002060"/>
                </a:solidFill>
              </a:rPr>
              <a:t>Warm-up Activity </a:t>
            </a:r>
          </a:p>
        </p:txBody>
      </p:sp>
      <p:sp>
        <p:nvSpPr>
          <p:cNvPr id="3" name="Content Placeholder 2">
            <a:extLst>
              <a:ext uri="{FF2B5EF4-FFF2-40B4-BE49-F238E27FC236}">
                <a16:creationId xmlns:a16="http://schemas.microsoft.com/office/drawing/2014/main" id="{08AB341B-96FB-4300-A9A8-57E11A34FE1C}"/>
              </a:ext>
            </a:extLst>
          </p:cNvPr>
          <p:cNvSpPr>
            <a:spLocks noGrp="1"/>
          </p:cNvSpPr>
          <p:nvPr>
            <p:ph idx="1"/>
          </p:nvPr>
        </p:nvSpPr>
        <p:spPr/>
        <p:txBody>
          <a:bodyPr/>
          <a:lstStyle/>
          <a:p>
            <a:pPr algn="just">
              <a:buFont typeface="Wingdings 2" panose="05020102010507070707" pitchFamily="18" charset="2"/>
              <a:buNone/>
              <a:defRPr/>
            </a:pPr>
            <a:r>
              <a:rPr lang="en-US" sz="2800" dirty="0">
                <a:latin typeface="+mj-lt"/>
              </a:rPr>
              <a:t>Watch the video, and list answers for the following questions:</a:t>
            </a:r>
          </a:p>
          <a:p>
            <a:pPr marL="1428750" lvl="2" indent="-514350" algn="just">
              <a:buFont typeface="Wingdings 2" panose="05020102010507070707" pitchFamily="18" charset="2"/>
              <a:buAutoNum type="arabicPeriod"/>
              <a:defRPr/>
            </a:pPr>
            <a:r>
              <a:rPr lang="en-US" sz="3200" dirty="0">
                <a:latin typeface="+mj-lt"/>
              </a:rPr>
              <a:t>List some of the questions the interviewers ask from the candidate.</a:t>
            </a:r>
          </a:p>
          <a:p>
            <a:pPr marL="1428750" lvl="2" indent="-514350" algn="just">
              <a:buFont typeface="Wingdings 2" panose="05020102010507070707" pitchFamily="18" charset="2"/>
              <a:buAutoNum type="arabicPeriod"/>
              <a:defRPr/>
            </a:pPr>
            <a:r>
              <a:rPr lang="en-US" sz="3200" dirty="0">
                <a:latin typeface="+mj-lt"/>
              </a:rPr>
              <a:t>What do you notice about the body language (facial expressions, posture &amp; gestures, eye contact, etc.)of the candidate?</a:t>
            </a:r>
          </a:p>
          <a:p>
            <a:pPr marL="1428750" lvl="2" indent="-514350" algn="just">
              <a:buFont typeface="Wingdings 2" panose="05020102010507070707" pitchFamily="18" charset="2"/>
              <a:buAutoNum type="arabicPeriod"/>
              <a:defRPr/>
            </a:pPr>
            <a:r>
              <a:rPr lang="en-US" sz="3200" dirty="0">
                <a:latin typeface="+mj-lt"/>
              </a:rPr>
              <a:t>Comment on the candidate’s attire.</a:t>
            </a:r>
          </a:p>
          <a:p>
            <a:pPr marL="0" indent="0">
              <a:buNone/>
            </a:pPr>
            <a:endParaRPr lang="en-US" dirty="0"/>
          </a:p>
        </p:txBody>
      </p:sp>
      <p:sp>
        <p:nvSpPr>
          <p:cNvPr id="4" name="Slide Number Placeholder 3">
            <a:extLst>
              <a:ext uri="{FF2B5EF4-FFF2-40B4-BE49-F238E27FC236}">
                <a16:creationId xmlns:a16="http://schemas.microsoft.com/office/drawing/2014/main" id="{77C03E25-B424-47A2-8EE3-340DAB0D1CCB}"/>
              </a:ext>
            </a:extLst>
          </p:cNvPr>
          <p:cNvSpPr>
            <a:spLocks noGrp="1"/>
          </p:cNvSpPr>
          <p:nvPr>
            <p:ph type="sldNum" sz="quarter" idx="12"/>
          </p:nvPr>
        </p:nvSpPr>
        <p:spPr/>
        <p:txBody>
          <a:bodyPr/>
          <a:lstStyle/>
          <a:p>
            <a:fld id="{F607B4D7-97C0-4BCA-8042-7E3BED724801}" type="slidenum">
              <a:rPr lang="en-US" smtClean="0"/>
              <a:t>4</a:t>
            </a:fld>
            <a:endParaRPr lang="en-US"/>
          </a:p>
        </p:txBody>
      </p:sp>
    </p:spTree>
    <p:extLst>
      <p:ext uri="{BB962C8B-B14F-4D97-AF65-F5344CB8AC3E}">
        <p14:creationId xmlns:p14="http://schemas.microsoft.com/office/powerpoint/2010/main" val="298057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BFEB-3FE7-465A-A56D-D0312B511D8F}"/>
              </a:ext>
            </a:extLst>
          </p:cNvPr>
          <p:cNvSpPr>
            <a:spLocks noGrp="1"/>
          </p:cNvSpPr>
          <p:nvPr>
            <p:ph type="title"/>
          </p:nvPr>
        </p:nvSpPr>
        <p:spPr>
          <a:xfrm>
            <a:off x="273697" y="410368"/>
            <a:ext cx="11644605" cy="1325563"/>
          </a:xfrm>
        </p:spPr>
        <p:txBody>
          <a:bodyPr>
            <a:normAutofit fontScale="90000"/>
          </a:bodyPr>
          <a:lstStyle/>
          <a:p>
            <a:r>
              <a:rPr lang="en-US" altLang="en-US" b="1" dirty="0">
                <a:solidFill>
                  <a:srgbClr val="002060"/>
                </a:solidFill>
              </a:rPr>
              <a:t>Write appropriate responses for the following  commonly asked questions at interviews.</a:t>
            </a:r>
            <a:br>
              <a:rPr lang="en-US" altLang="en-US" b="1" dirty="0">
                <a:solidFill>
                  <a:srgbClr val="002060"/>
                </a:solidFill>
              </a:rPr>
            </a:br>
            <a:endParaRPr lang="en-US" b="1" dirty="0">
              <a:solidFill>
                <a:srgbClr val="002060"/>
              </a:solidFill>
            </a:endParaRPr>
          </a:p>
        </p:txBody>
      </p:sp>
      <p:sp>
        <p:nvSpPr>
          <p:cNvPr id="3" name="Content Placeholder 2">
            <a:extLst>
              <a:ext uri="{FF2B5EF4-FFF2-40B4-BE49-F238E27FC236}">
                <a16:creationId xmlns:a16="http://schemas.microsoft.com/office/drawing/2014/main" id="{A265DFA6-6F56-4DA5-97BA-CF20EBCBC947}"/>
              </a:ext>
            </a:extLst>
          </p:cNvPr>
          <p:cNvSpPr>
            <a:spLocks noGrp="1"/>
          </p:cNvSpPr>
          <p:nvPr>
            <p:ph idx="1"/>
          </p:nvPr>
        </p:nvSpPr>
        <p:spPr/>
        <p:txBody>
          <a:bodyPr>
            <a:normAutofit fontScale="92500" lnSpcReduction="20000"/>
          </a:bodyPr>
          <a:lstStyle/>
          <a:p>
            <a:pPr marL="514350" indent="-514350" eaLnBrk="1" hangingPunct="1">
              <a:buFont typeface="+mj-lt"/>
              <a:buAutoNum type="arabicPeriod"/>
            </a:pPr>
            <a:r>
              <a:rPr lang="en-US" altLang="en-US" sz="3000" dirty="0">
                <a:latin typeface="+mj-lt"/>
              </a:rPr>
              <a:t>Tell us about yourself</a:t>
            </a:r>
          </a:p>
          <a:p>
            <a:pPr marL="514350" indent="-514350" eaLnBrk="1" hangingPunct="1">
              <a:buFont typeface="+mj-lt"/>
              <a:buAutoNum type="arabicPeriod"/>
            </a:pPr>
            <a:r>
              <a:rPr lang="en-US" altLang="en-US" sz="3000" dirty="0">
                <a:latin typeface="+mj-lt"/>
              </a:rPr>
              <a:t>Tell us about the projects you have done.</a:t>
            </a:r>
          </a:p>
          <a:p>
            <a:pPr marL="514350" indent="-514350" eaLnBrk="1" hangingPunct="1">
              <a:buFont typeface="+mj-lt"/>
              <a:buAutoNum type="arabicPeriod"/>
            </a:pPr>
            <a:r>
              <a:rPr lang="en-US" altLang="en-US" sz="3000" dirty="0">
                <a:latin typeface="+mj-lt"/>
              </a:rPr>
              <a:t>What are your strengths?</a:t>
            </a:r>
          </a:p>
          <a:p>
            <a:pPr marL="514350" indent="-514350" eaLnBrk="1" hangingPunct="1">
              <a:buFont typeface="+mj-lt"/>
              <a:buAutoNum type="arabicPeriod"/>
            </a:pPr>
            <a:r>
              <a:rPr lang="en-US" altLang="en-US" sz="3000" dirty="0">
                <a:latin typeface="+mj-lt"/>
              </a:rPr>
              <a:t>What are your weaknesses?</a:t>
            </a:r>
          </a:p>
          <a:p>
            <a:pPr marL="514350" indent="-514350" eaLnBrk="1" hangingPunct="1">
              <a:buFont typeface="+mj-lt"/>
              <a:buAutoNum type="arabicPeriod"/>
            </a:pPr>
            <a:r>
              <a:rPr lang="en-US" altLang="en-US" sz="3000" dirty="0">
                <a:latin typeface="+mj-lt"/>
              </a:rPr>
              <a:t>What are your career objectives 5 years from now?</a:t>
            </a:r>
          </a:p>
          <a:p>
            <a:pPr marL="514350" indent="-514350" eaLnBrk="1" hangingPunct="1">
              <a:buFont typeface="+mj-lt"/>
              <a:buAutoNum type="arabicPeriod"/>
            </a:pPr>
            <a:r>
              <a:rPr lang="en-US" altLang="en-US" sz="3000" dirty="0">
                <a:latin typeface="+mj-lt"/>
              </a:rPr>
              <a:t>Why do you think you are suitable for this job?</a:t>
            </a:r>
          </a:p>
          <a:p>
            <a:pPr marL="514350" indent="-514350" eaLnBrk="1" hangingPunct="1">
              <a:buFont typeface="+mj-lt"/>
              <a:buAutoNum type="arabicPeriod"/>
            </a:pPr>
            <a:r>
              <a:rPr lang="en-US" altLang="en-US" sz="3000" dirty="0">
                <a:latin typeface="+mj-lt"/>
              </a:rPr>
              <a:t>What motivates you?</a:t>
            </a:r>
          </a:p>
          <a:p>
            <a:pPr marL="514350" indent="-514350" eaLnBrk="1" hangingPunct="1">
              <a:buFont typeface="+mj-lt"/>
              <a:buAutoNum type="arabicPeriod"/>
            </a:pPr>
            <a:r>
              <a:rPr lang="en-US" altLang="en-US" sz="3000" dirty="0">
                <a:latin typeface="+mj-lt"/>
              </a:rPr>
              <a:t>What are the extra curricula activities you have done?</a:t>
            </a:r>
          </a:p>
          <a:p>
            <a:pPr marL="514350" indent="-514350" eaLnBrk="1" hangingPunct="1">
              <a:buFont typeface="+mj-lt"/>
              <a:buAutoNum type="arabicPeriod"/>
            </a:pPr>
            <a:r>
              <a:rPr lang="en-US" altLang="en-US" sz="3000" dirty="0">
                <a:latin typeface="+mj-lt"/>
              </a:rPr>
              <a:t>Why do you want to work for our company?</a:t>
            </a:r>
          </a:p>
          <a:p>
            <a:pPr marL="514350" indent="-514350" eaLnBrk="1" hangingPunct="1">
              <a:buFont typeface="+mj-lt"/>
              <a:buAutoNum type="arabicPeriod"/>
            </a:pPr>
            <a:r>
              <a:rPr lang="en-US" altLang="en-US" sz="3000" dirty="0">
                <a:latin typeface="+mj-lt"/>
              </a:rPr>
              <a:t>Do you have any questions for us?</a:t>
            </a:r>
          </a:p>
          <a:p>
            <a:endParaRPr lang="en-US" dirty="0"/>
          </a:p>
        </p:txBody>
      </p:sp>
      <p:sp>
        <p:nvSpPr>
          <p:cNvPr id="4" name="Slide Number Placeholder 3">
            <a:extLst>
              <a:ext uri="{FF2B5EF4-FFF2-40B4-BE49-F238E27FC236}">
                <a16:creationId xmlns:a16="http://schemas.microsoft.com/office/drawing/2014/main" id="{F6BCCD1B-1C9A-4D0F-A4E1-6B57C02AC9EB}"/>
              </a:ext>
            </a:extLst>
          </p:cNvPr>
          <p:cNvSpPr>
            <a:spLocks noGrp="1"/>
          </p:cNvSpPr>
          <p:nvPr>
            <p:ph type="sldNum" sz="quarter" idx="12"/>
          </p:nvPr>
        </p:nvSpPr>
        <p:spPr/>
        <p:txBody>
          <a:bodyPr/>
          <a:lstStyle/>
          <a:p>
            <a:fld id="{F607B4D7-97C0-4BCA-8042-7E3BED724801}" type="slidenum">
              <a:rPr lang="en-US" smtClean="0"/>
              <a:t>5</a:t>
            </a:fld>
            <a:endParaRPr lang="en-US"/>
          </a:p>
        </p:txBody>
      </p:sp>
    </p:spTree>
    <p:extLst>
      <p:ext uri="{BB962C8B-B14F-4D97-AF65-F5344CB8AC3E}">
        <p14:creationId xmlns:p14="http://schemas.microsoft.com/office/powerpoint/2010/main" val="69899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247AB-871B-4B03-91E5-6706931C06B3}"/>
              </a:ext>
            </a:extLst>
          </p:cNvPr>
          <p:cNvSpPr>
            <a:spLocks noGrp="1"/>
          </p:cNvSpPr>
          <p:nvPr>
            <p:ph type="title"/>
          </p:nvPr>
        </p:nvSpPr>
        <p:spPr>
          <a:xfrm>
            <a:off x="426036" y="141732"/>
            <a:ext cx="6272784" cy="1536192"/>
          </a:xfrm>
        </p:spPr>
        <p:txBody>
          <a:bodyPr anchor="b">
            <a:normAutofit/>
          </a:bodyPr>
          <a:lstStyle/>
          <a:p>
            <a:r>
              <a:rPr lang="en-US" sz="5200" b="1" dirty="0">
                <a:solidFill>
                  <a:srgbClr val="002060"/>
                </a:solidFill>
              </a:rPr>
              <a:t>Activity 01 </a:t>
            </a:r>
          </a:p>
        </p:txBody>
      </p:sp>
      <p:sp>
        <p:nvSpPr>
          <p:cNvPr id="23" name="Rectangle 22">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person smiling for the camera&#10;&#10;Description automatically generated with low confidence">
            <a:extLst>
              <a:ext uri="{FF2B5EF4-FFF2-40B4-BE49-F238E27FC236}">
                <a16:creationId xmlns:a16="http://schemas.microsoft.com/office/drawing/2014/main" id="{065BE338-2FAE-4D44-8C9A-DB5DE91A33EE}"/>
              </a:ext>
            </a:extLst>
          </p:cNvPr>
          <p:cNvPicPr>
            <a:picLocks noChangeAspect="1"/>
          </p:cNvPicPr>
          <p:nvPr/>
        </p:nvPicPr>
        <p:blipFill rotWithShape="1">
          <a:blip r:embed="rId2">
            <a:extLst>
              <a:ext uri="{28A0092B-C50C-407E-A947-70E740481C1C}">
                <a14:useLocalDpi xmlns:a14="http://schemas.microsoft.com/office/drawing/2010/main" val="0"/>
              </a:ext>
            </a:extLst>
          </a:blip>
          <a:srcRect b="2476"/>
          <a:stretch/>
        </p:blipFill>
        <p:spPr>
          <a:xfrm>
            <a:off x="7684008" y="10"/>
            <a:ext cx="4507992" cy="2934576"/>
          </a:xfrm>
          <a:prstGeom prst="rect">
            <a:avLst/>
          </a:prstGeom>
        </p:spPr>
      </p:pic>
      <p:sp>
        <p:nvSpPr>
          <p:cNvPr id="25" name="Rectangle 24">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5DF361-F9A9-44C8-85B5-A8A6A52C13BB}"/>
              </a:ext>
            </a:extLst>
          </p:cNvPr>
          <p:cNvSpPr>
            <a:spLocks noGrp="1"/>
          </p:cNvSpPr>
          <p:nvPr>
            <p:ph idx="1"/>
          </p:nvPr>
        </p:nvSpPr>
        <p:spPr>
          <a:xfrm>
            <a:off x="612648" y="3355848"/>
            <a:ext cx="6272784" cy="2825496"/>
          </a:xfrm>
        </p:spPr>
        <p:txBody>
          <a:bodyPr>
            <a:normAutofit/>
          </a:bodyPr>
          <a:lstStyle/>
          <a:p>
            <a:pPr marL="0" indent="0" algn="just">
              <a:buNone/>
            </a:pPr>
            <a:r>
              <a:rPr lang="en-US" altLang="en-US" dirty="0">
                <a:latin typeface="+mj-lt"/>
              </a:rPr>
              <a:t>Given in the next slide are some behaviors observed by many interviewers. Work in small groups and separate them as “Good candidate behavior” and “Bad candidate behavior” regarding interviews onsite and virtual</a:t>
            </a:r>
          </a:p>
          <a:p>
            <a:endParaRPr lang="en-US" sz="2200" dirty="0"/>
          </a:p>
        </p:txBody>
      </p:sp>
      <p:pic>
        <p:nvPicPr>
          <p:cNvPr id="5" name="Picture 4" descr="A person in a blue suit&#10;&#10;Description automatically generated with low confidence">
            <a:extLst>
              <a:ext uri="{FF2B5EF4-FFF2-40B4-BE49-F238E27FC236}">
                <a16:creationId xmlns:a16="http://schemas.microsoft.com/office/drawing/2014/main" id="{B3F465CF-1564-46DB-BD34-AE2E94549A21}"/>
              </a:ext>
            </a:extLst>
          </p:cNvPr>
          <p:cNvPicPr>
            <a:picLocks noChangeAspect="1"/>
          </p:cNvPicPr>
          <p:nvPr/>
        </p:nvPicPr>
        <p:blipFill rotWithShape="1">
          <a:blip r:embed="rId3">
            <a:extLst>
              <a:ext uri="{28A0092B-C50C-407E-A947-70E740481C1C}">
                <a14:useLocalDpi xmlns:a14="http://schemas.microsoft.com/office/drawing/2010/main" val="0"/>
              </a:ext>
            </a:extLst>
          </a:blip>
          <a:srcRect l="25990" r="-3" b="-3"/>
          <a:stretch/>
        </p:blipFill>
        <p:spPr>
          <a:xfrm>
            <a:off x="7684008" y="3172968"/>
            <a:ext cx="4507992" cy="3685032"/>
          </a:xfrm>
          <a:prstGeom prst="rect">
            <a:avLst/>
          </a:prstGeom>
        </p:spPr>
      </p:pic>
      <p:sp>
        <p:nvSpPr>
          <p:cNvPr id="8" name="Slide Number Placeholder 7">
            <a:extLst>
              <a:ext uri="{FF2B5EF4-FFF2-40B4-BE49-F238E27FC236}">
                <a16:creationId xmlns:a16="http://schemas.microsoft.com/office/drawing/2014/main" id="{175E031C-25AA-40FA-B639-3E98FA5D4B95}"/>
              </a:ext>
            </a:extLst>
          </p:cNvPr>
          <p:cNvSpPr>
            <a:spLocks noGrp="1"/>
          </p:cNvSpPr>
          <p:nvPr>
            <p:ph type="sldNum" sz="quarter" idx="12"/>
          </p:nvPr>
        </p:nvSpPr>
        <p:spPr/>
        <p:txBody>
          <a:bodyPr/>
          <a:lstStyle/>
          <a:p>
            <a:fld id="{F607B4D7-97C0-4BCA-8042-7E3BED724801}" type="slidenum">
              <a:rPr lang="en-US" smtClean="0"/>
              <a:t>6</a:t>
            </a:fld>
            <a:endParaRPr lang="en-US"/>
          </a:p>
        </p:txBody>
      </p:sp>
    </p:spTree>
    <p:extLst>
      <p:ext uri="{BB962C8B-B14F-4D97-AF65-F5344CB8AC3E}">
        <p14:creationId xmlns:p14="http://schemas.microsoft.com/office/powerpoint/2010/main" val="70266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FD6A73-66FD-4CF8-8453-C7EEA1C1BE6A}"/>
              </a:ext>
            </a:extLst>
          </p:cNvPr>
          <p:cNvSpPr>
            <a:spLocks noGrp="1"/>
          </p:cNvSpPr>
          <p:nvPr>
            <p:ph sz="half" idx="1"/>
          </p:nvPr>
        </p:nvSpPr>
        <p:spPr>
          <a:xfrm>
            <a:off x="838200" y="344556"/>
            <a:ext cx="5181600" cy="6513443"/>
          </a:xfrm>
        </p:spPr>
        <p:txBody>
          <a:bodyPr>
            <a:normAutofit fontScale="70000" lnSpcReduction="20000"/>
          </a:bodyPr>
          <a:lstStyle/>
          <a:p>
            <a:pPr algn="just"/>
            <a:r>
              <a:rPr lang="en-US" sz="2800" dirty="0">
                <a:latin typeface="+mj-lt"/>
              </a:rPr>
              <a:t>Genuinely smiled</a:t>
            </a:r>
          </a:p>
          <a:p>
            <a:pPr algn="just"/>
            <a:r>
              <a:rPr lang="en-US" sz="2800" dirty="0">
                <a:latin typeface="+mj-lt"/>
              </a:rPr>
              <a:t>Informal</a:t>
            </a:r>
            <a:r>
              <a:rPr lang="en-US" sz="2800" baseline="0" dirty="0">
                <a:latin typeface="+mj-lt"/>
              </a:rPr>
              <a:t>ly dressed</a:t>
            </a:r>
          </a:p>
          <a:p>
            <a:pPr algn="just"/>
            <a:r>
              <a:rPr lang="en-US" sz="2800" baseline="0" dirty="0">
                <a:latin typeface="+mj-lt"/>
              </a:rPr>
              <a:t>Not well groomed</a:t>
            </a:r>
          </a:p>
          <a:p>
            <a:pPr algn="just"/>
            <a:r>
              <a:rPr lang="en-US" sz="2800" baseline="0" dirty="0">
                <a:latin typeface="+mj-lt"/>
              </a:rPr>
              <a:t>Looked interviewer in the eye</a:t>
            </a:r>
          </a:p>
          <a:p>
            <a:pPr algn="just"/>
            <a:r>
              <a:rPr lang="en-US" sz="2800" baseline="0" dirty="0">
                <a:latin typeface="+mj-lt"/>
              </a:rPr>
              <a:t>Stared at the interviewer</a:t>
            </a:r>
          </a:p>
          <a:p>
            <a:pPr algn="just"/>
            <a:r>
              <a:rPr lang="en-US" sz="2800" baseline="0" dirty="0">
                <a:latin typeface="+mj-lt"/>
              </a:rPr>
              <a:t>Was courteous to the panel of interviewers</a:t>
            </a:r>
          </a:p>
          <a:p>
            <a:pPr algn="just"/>
            <a:r>
              <a:rPr lang="en-US" sz="2800" baseline="0" dirty="0">
                <a:latin typeface="+mj-lt"/>
              </a:rPr>
              <a:t>Was rude to the receptionist</a:t>
            </a:r>
          </a:p>
          <a:p>
            <a:pPr algn="just"/>
            <a:r>
              <a:rPr lang="en-US" sz="2800" baseline="0" dirty="0">
                <a:latin typeface="+mj-lt"/>
              </a:rPr>
              <a:t>Listened well before answering</a:t>
            </a:r>
          </a:p>
          <a:p>
            <a:pPr algn="just"/>
            <a:r>
              <a:rPr lang="en-US" sz="2800" baseline="0" dirty="0">
                <a:latin typeface="+mj-lt"/>
              </a:rPr>
              <a:t>Was scared of the receptionist</a:t>
            </a:r>
          </a:p>
          <a:p>
            <a:pPr algn="just"/>
            <a:r>
              <a:rPr lang="en-US" sz="2800" baseline="0" dirty="0">
                <a:latin typeface="+mj-lt"/>
              </a:rPr>
              <a:t>Was well groomed</a:t>
            </a:r>
          </a:p>
          <a:p>
            <a:pPr algn="just"/>
            <a:r>
              <a:rPr lang="en-US" sz="2800" baseline="0" dirty="0">
                <a:latin typeface="+mj-lt"/>
              </a:rPr>
              <a:t>Wore a strong perfume</a:t>
            </a:r>
          </a:p>
          <a:p>
            <a:pPr algn="just"/>
            <a:r>
              <a:rPr lang="en-US" sz="2800" baseline="0" dirty="0">
                <a:latin typeface="+mj-lt"/>
              </a:rPr>
              <a:t>Started chatting with the other applicants while waiting to be interviewed</a:t>
            </a:r>
          </a:p>
          <a:p>
            <a:pPr algn="just"/>
            <a:r>
              <a:rPr lang="en-US" sz="2800" baseline="0" dirty="0">
                <a:latin typeface="+mj-lt"/>
              </a:rPr>
              <a:t>Took  a  copy of the CV to the interview</a:t>
            </a:r>
          </a:p>
          <a:p>
            <a:pPr algn="just"/>
            <a:r>
              <a:rPr lang="en-US" sz="2800" baseline="0" dirty="0">
                <a:latin typeface="+mj-lt"/>
              </a:rPr>
              <a:t>Shook hands with the interviewer</a:t>
            </a:r>
          </a:p>
          <a:p>
            <a:pPr algn="just"/>
            <a:r>
              <a:rPr lang="en-US" sz="2800" baseline="0" dirty="0">
                <a:latin typeface="+mj-lt"/>
              </a:rPr>
              <a:t>Arrived on time for the interview</a:t>
            </a:r>
          </a:p>
          <a:p>
            <a:pPr algn="just"/>
            <a:r>
              <a:rPr lang="en-US" dirty="0">
                <a:latin typeface="+mj-lt"/>
              </a:rPr>
              <a:t>Joined the interview without checking up on the technical aspects like audio quality, signal strength </a:t>
            </a:r>
          </a:p>
          <a:p>
            <a:pPr algn="just"/>
            <a:endParaRPr lang="en-US" sz="2800" baseline="0" dirty="0">
              <a:latin typeface="+mj-lt"/>
            </a:endParaRPr>
          </a:p>
          <a:p>
            <a:endParaRPr lang="en-US" dirty="0"/>
          </a:p>
        </p:txBody>
      </p:sp>
      <p:sp>
        <p:nvSpPr>
          <p:cNvPr id="6" name="Content Placeholder 5">
            <a:extLst>
              <a:ext uri="{FF2B5EF4-FFF2-40B4-BE49-F238E27FC236}">
                <a16:creationId xmlns:a16="http://schemas.microsoft.com/office/drawing/2014/main" id="{C7F97A4D-7304-40B6-8898-A689627B4806}"/>
              </a:ext>
            </a:extLst>
          </p:cNvPr>
          <p:cNvSpPr>
            <a:spLocks noGrp="1"/>
          </p:cNvSpPr>
          <p:nvPr>
            <p:ph sz="half" idx="2"/>
          </p:nvPr>
        </p:nvSpPr>
        <p:spPr>
          <a:xfrm>
            <a:off x="6172200" y="225286"/>
            <a:ext cx="5181600" cy="6513443"/>
          </a:xfrm>
        </p:spPr>
        <p:txBody>
          <a:bodyPr>
            <a:normAutofit fontScale="70000" lnSpcReduction="20000"/>
          </a:bodyPr>
          <a:lstStyle/>
          <a:p>
            <a:pPr algn="just"/>
            <a:r>
              <a:rPr lang="en-US" sz="2800" dirty="0">
                <a:latin typeface="+mj-lt"/>
              </a:rPr>
              <a:t>Looked at the floor, ceiling and the table while answering</a:t>
            </a:r>
            <a:r>
              <a:rPr lang="en-US" sz="2800" baseline="0" dirty="0">
                <a:latin typeface="+mj-lt"/>
              </a:rPr>
              <a:t> questions.</a:t>
            </a:r>
          </a:p>
          <a:p>
            <a:pPr algn="just"/>
            <a:r>
              <a:rPr lang="en-US" sz="2800" baseline="0" dirty="0">
                <a:latin typeface="+mj-lt"/>
              </a:rPr>
              <a:t>Kept staring at the lovely picture on the wall.</a:t>
            </a:r>
          </a:p>
          <a:p>
            <a:pPr algn="just"/>
            <a:r>
              <a:rPr lang="en-US" sz="2800" baseline="0" dirty="0">
                <a:latin typeface="+mj-lt"/>
              </a:rPr>
              <a:t>Made a weakness less of a weakness by planning differently</a:t>
            </a:r>
          </a:p>
          <a:p>
            <a:pPr algn="just"/>
            <a:r>
              <a:rPr lang="en-US" sz="2800" baseline="0" dirty="0">
                <a:latin typeface="+mj-lt"/>
              </a:rPr>
              <a:t>Thanked the interviewers for the opportunity given</a:t>
            </a:r>
          </a:p>
          <a:p>
            <a:pPr algn="just"/>
            <a:r>
              <a:rPr lang="en-US" sz="2800" baseline="0" dirty="0">
                <a:latin typeface="+mj-lt"/>
              </a:rPr>
              <a:t>Good posture while sitting</a:t>
            </a:r>
          </a:p>
          <a:p>
            <a:pPr algn="just"/>
            <a:r>
              <a:rPr lang="en-US" sz="2800" baseline="0" dirty="0">
                <a:latin typeface="+mj-lt"/>
              </a:rPr>
              <a:t>Sloppy posture while sitting</a:t>
            </a:r>
          </a:p>
          <a:p>
            <a:pPr algn="just"/>
            <a:r>
              <a:rPr lang="en-US" sz="2800" baseline="0" dirty="0">
                <a:latin typeface="+mj-lt"/>
              </a:rPr>
              <a:t>Expressed ideas poorly</a:t>
            </a:r>
          </a:p>
          <a:p>
            <a:pPr algn="just"/>
            <a:r>
              <a:rPr lang="en-US" sz="2800" baseline="0" dirty="0">
                <a:latin typeface="+mj-lt"/>
              </a:rPr>
              <a:t>Asked about salary and other benefits associated with the job</a:t>
            </a:r>
          </a:p>
          <a:p>
            <a:pPr algn="just"/>
            <a:r>
              <a:rPr lang="en-US" sz="2800" baseline="0" dirty="0">
                <a:latin typeface="+mj-lt"/>
              </a:rPr>
              <a:t>Showed evidence for strengths</a:t>
            </a:r>
          </a:p>
          <a:p>
            <a:pPr algn="just"/>
            <a:r>
              <a:rPr lang="en-US" sz="2800" baseline="0" dirty="0">
                <a:latin typeface="+mj-lt"/>
              </a:rPr>
              <a:t>Showed enthusiasm in answering questions</a:t>
            </a:r>
          </a:p>
          <a:p>
            <a:pPr algn="just"/>
            <a:r>
              <a:rPr lang="en-US" sz="2800" baseline="0" dirty="0">
                <a:latin typeface="+mj-lt"/>
              </a:rPr>
              <a:t>Arrived late for the interview </a:t>
            </a:r>
          </a:p>
          <a:p>
            <a:pPr algn="just"/>
            <a:r>
              <a:rPr lang="en-US" sz="2800" baseline="0" dirty="0">
                <a:latin typeface="+mj-lt"/>
              </a:rPr>
              <a:t>Arrived late for the interview, but informed the relevant contact person of the delay</a:t>
            </a:r>
            <a:endParaRPr lang="en-US" sz="2800" dirty="0">
              <a:latin typeface="+mj-lt"/>
            </a:endParaRPr>
          </a:p>
          <a:p>
            <a:endParaRPr lang="en-US" dirty="0"/>
          </a:p>
        </p:txBody>
      </p:sp>
      <p:sp>
        <p:nvSpPr>
          <p:cNvPr id="7" name="Slide Number Placeholder 6">
            <a:extLst>
              <a:ext uri="{FF2B5EF4-FFF2-40B4-BE49-F238E27FC236}">
                <a16:creationId xmlns:a16="http://schemas.microsoft.com/office/drawing/2014/main" id="{383EE003-21E7-494A-9A06-BEE7CE75E304}"/>
              </a:ext>
            </a:extLst>
          </p:cNvPr>
          <p:cNvSpPr>
            <a:spLocks noGrp="1"/>
          </p:cNvSpPr>
          <p:nvPr>
            <p:ph type="sldNum" sz="quarter" idx="12"/>
          </p:nvPr>
        </p:nvSpPr>
        <p:spPr/>
        <p:txBody>
          <a:bodyPr/>
          <a:lstStyle/>
          <a:p>
            <a:fld id="{F607B4D7-97C0-4BCA-8042-7E3BED724801}" type="slidenum">
              <a:rPr lang="en-US" smtClean="0"/>
              <a:t>7</a:t>
            </a:fld>
            <a:endParaRPr lang="en-US"/>
          </a:p>
        </p:txBody>
      </p:sp>
    </p:spTree>
    <p:extLst>
      <p:ext uri="{BB962C8B-B14F-4D97-AF65-F5344CB8AC3E}">
        <p14:creationId xmlns:p14="http://schemas.microsoft.com/office/powerpoint/2010/main" val="169625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FCCD-7712-6475-F0F5-B13A32994FE6}"/>
              </a:ext>
            </a:extLst>
          </p:cNvPr>
          <p:cNvSpPr>
            <a:spLocks noGrp="1"/>
          </p:cNvSpPr>
          <p:nvPr>
            <p:ph type="title"/>
          </p:nvPr>
        </p:nvSpPr>
        <p:spPr>
          <a:xfrm>
            <a:off x="838200" y="5555"/>
            <a:ext cx="10515600" cy="823912"/>
          </a:xfrm>
        </p:spPr>
        <p:txBody>
          <a:bodyPr/>
          <a:lstStyle/>
          <a:p>
            <a:r>
              <a:rPr lang="en-GB" dirty="0">
                <a:solidFill>
                  <a:srgbClr val="FF0000"/>
                </a:solidFill>
              </a:rPr>
              <a:t>Answers</a:t>
            </a:r>
            <a:r>
              <a:rPr lang="en-GB" dirty="0"/>
              <a:t> </a:t>
            </a:r>
          </a:p>
        </p:txBody>
      </p:sp>
      <p:sp>
        <p:nvSpPr>
          <p:cNvPr id="3" name="Text Placeholder 2">
            <a:extLst>
              <a:ext uri="{FF2B5EF4-FFF2-40B4-BE49-F238E27FC236}">
                <a16:creationId xmlns:a16="http://schemas.microsoft.com/office/drawing/2014/main" id="{FAE8205F-ED29-AC15-97BF-9BCE28F8FE8B}"/>
              </a:ext>
            </a:extLst>
          </p:cNvPr>
          <p:cNvSpPr>
            <a:spLocks noGrp="1"/>
          </p:cNvSpPr>
          <p:nvPr>
            <p:ph type="body" idx="1"/>
          </p:nvPr>
        </p:nvSpPr>
        <p:spPr>
          <a:xfrm>
            <a:off x="100013" y="829468"/>
            <a:ext cx="5157787" cy="420834"/>
          </a:xfrm>
        </p:spPr>
        <p:txBody>
          <a:bodyPr/>
          <a:lstStyle/>
          <a:p>
            <a:r>
              <a:rPr lang="en-GB" dirty="0"/>
              <a:t>Good Behaviour</a:t>
            </a:r>
          </a:p>
        </p:txBody>
      </p:sp>
      <p:sp>
        <p:nvSpPr>
          <p:cNvPr id="5" name="Text Placeholder 4">
            <a:extLst>
              <a:ext uri="{FF2B5EF4-FFF2-40B4-BE49-F238E27FC236}">
                <a16:creationId xmlns:a16="http://schemas.microsoft.com/office/drawing/2014/main" id="{C1FC245A-ECAD-E50F-06E5-534C77E40BC2}"/>
              </a:ext>
            </a:extLst>
          </p:cNvPr>
          <p:cNvSpPr>
            <a:spLocks noGrp="1"/>
          </p:cNvSpPr>
          <p:nvPr>
            <p:ph type="body" sz="quarter" idx="3"/>
          </p:nvPr>
        </p:nvSpPr>
        <p:spPr>
          <a:xfrm>
            <a:off x="6341709" y="586199"/>
            <a:ext cx="5183188" cy="486537"/>
          </a:xfrm>
        </p:spPr>
        <p:txBody>
          <a:bodyPr/>
          <a:lstStyle/>
          <a:p>
            <a:r>
              <a:rPr lang="en-GB" dirty="0"/>
              <a:t>Bad Behaviour </a:t>
            </a:r>
          </a:p>
        </p:txBody>
      </p:sp>
      <p:sp>
        <p:nvSpPr>
          <p:cNvPr id="7" name="Slide Number Placeholder 6">
            <a:extLst>
              <a:ext uri="{FF2B5EF4-FFF2-40B4-BE49-F238E27FC236}">
                <a16:creationId xmlns:a16="http://schemas.microsoft.com/office/drawing/2014/main" id="{8C1E8BA7-75F7-C7EE-1C4F-540C038F561B}"/>
              </a:ext>
            </a:extLst>
          </p:cNvPr>
          <p:cNvSpPr>
            <a:spLocks noGrp="1"/>
          </p:cNvSpPr>
          <p:nvPr>
            <p:ph type="sldNum" sz="quarter" idx="12"/>
          </p:nvPr>
        </p:nvSpPr>
        <p:spPr/>
        <p:txBody>
          <a:bodyPr/>
          <a:lstStyle/>
          <a:p>
            <a:fld id="{F607B4D7-97C0-4BCA-8042-7E3BED724801}" type="slidenum">
              <a:rPr lang="en-US" smtClean="0"/>
              <a:t>8</a:t>
            </a:fld>
            <a:endParaRPr lang="en-US"/>
          </a:p>
        </p:txBody>
      </p:sp>
      <p:sp>
        <p:nvSpPr>
          <p:cNvPr id="8" name="Rectangle 1">
            <a:extLst>
              <a:ext uri="{FF2B5EF4-FFF2-40B4-BE49-F238E27FC236}">
                <a16:creationId xmlns:a16="http://schemas.microsoft.com/office/drawing/2014/main" id="{BB351570-0143-AC87-793C-F839414ACD82}"/>
              </a:ext>
            </a:extLst>
          </p:cNvPr>
          <p:cNvSpPr>
            <a:spLocks noGrp="1" noChangeArrowheads="1"/>
          </p:cNvSpPr>
          <p:nvPr>
            <p:ph sz="half" idx="2"/>
          </p:nvPr>
        </p:nvSpPr>
        <p:spPr bwMode="auto">
          <a:xfrm>
            <a:off x="363927" y="1166843"/>
            <a:ext cx="54583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Genuinely smiled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Looked interviewer in the eye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Was courteous to the panel of interviewers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Listened well before answering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Was well-groomed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Took a copy of the CV to the interview</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Shook hands with the interviewer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Arrived on time for the interview</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Made a weakness less of a weakness by planning differently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Thanked the interviewers for the opportunity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Good posture while sitting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Showed evidence for strengths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Showed enthusiasm in answering questions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Arrived late but informed the contact person (acceptable if unavoidable)</a:t>
            </a:r>
          </a:p>
        </p:txBody>
      </p:sp>
      <p:sp>
        <p:nvSpPr>
          <p:cNvPr id="9" name="Rectangle 2">
            <a:extLst>
              <a:ext uri="{FF2B5EF4-FFF2-40B4-BE49-F238E27FC236}">
                <a16:creationId xmlns:a16="http://schemas.microsoft.com/office/drawing/2014/main" id="{EA90AB69-8AC3-5B51-DB73-5ED31CBC5298}"/>
              </a:ext>
            </a:extLst>
          </p:cNvPr>
          <p:cNvSpPr>
            <a:spLocks noGrp="1" noChangeArrowheads="1"/>
          </p:cNvSpPr>
          <p:nvPr>
            <p:ph sz="quarter" idx="4"/>
          </p:nvPr>
        </p:nvSpPr>
        <p:spPr bwMode="auto">
          <a:xfrm>
            <a:off x="6341709" y="1128747"/>
            <a:ext cx="545837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informally dressed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Not well-groomed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Stared at the interviewer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Was rude to the receptionist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Was scared of the receptionist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Wore a strong perfume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Started chatting with other applicants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Joined the interview without checking technical aspects (for online interviews)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Looked at the floor/ceiling/table while answering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Kept staring at the picture on the wall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Sloppy posture while sitting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Expressed ideas poorly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Asked about salary and benefits too early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Arrived late without informing</a:t>
            </a:r>
          </a:p>
        </p:txBody>
      </p:sp>
    </p:spTree>
    <p:extLst>
      <p:ext uri="{BB962C8B-B14F-4D97-AF65-F5344CB8AC3E}">
        <p14:creationId xmlns:p14="http://schemas.microsoft.com/office/powerpoint/2010/main" val="181564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1BE0AE-5E5D-4B69-AFB8-1B44A176DCDB}"/>
              </a:ext>
            </a:extLst>
          </p:cNvPr>
          <p:cNvSpPr>
            <a:spLocks noGrp="1"/>
          </p:cNvSpPr>
          <p:nvPr>
            <p:ph type="title"/>
          </p:nvPr>
        </p:nvSpPr>
        <p:spPr>
          <a:xfrm>
            <a:off x="474306" y="320675"/>
            <a:ext cx="10515600" cy="1325563"/>
          </a:xfrm>
        </p:spPr>
        <p:txBody>
          <a:bodyPr/>
          <a:lstStyle/>
          <a:p>
            <a:r>
              <a:rPr lang="en-US" b="1" dirty="0">
                <a:solidFill>
                  <a:srgbClr val="C00000"/>
                </a:solidFill>
              </a:rPr>
              <a:t>Tips For A Successful Job Interview</a:t>
            </a:r>
            <a:endParaRPr lang="en-US" dirty="0">
              <a:solidFill>
                <a:srgbClr val="C00000"/>
              </a:solidFill>
            </a:endParaRPr>
          </a:p>
        </p:txBody>
      </p:sp>
      <p:sp>
        <p:nvSpPr>
          <p:cNvPr id="6" name="Content Placeholder 5">
            <a:extLst>
              <a:ext uri="{FF2B5EF4-FFF2-40B4-BE49-F238E27FC236}">
                <a16:creationId xmlns:a16="http://schemas.microsoft.com/office/drawing/2014/main" id="{E83362A0-4834-4A1A-A6BA-309907B18816}"/>
              </a:ext>
            </a:extLst>
          </p:cNvPr>
          <p:cNvSpPr>
            <a:spLocks noGrp="1"/>
          </p:cNvSpPr>
          <p:nvPr>
            <p:ph idx="1"/>
          </p:nvPr>
        </p:nvSpPr>
        <p:spPr/>
        <p:txBody>
          <a:bodyPr>
            <a:normAutofit fontScale="77500" lnSpcReduction="20000"/>
          </a:bodyPr>
          <a:lstStyle/>
          <a:p>
            <a:pPr algn="just" eaLnBrk="1" hangingPunct="1"/>
            <a:r>
              <a:rPr lang="en-US" altLang="en-US" sz="3500" dirty="0">
                <a:latin typeface="+mj-lt"/>
              </a:rPr>
              <a:t>Be prepared – research </a:t>
            </a:r>
          </a:p>
          <a:p>
            <a:pPr lvl="6" algn="just">
              <a:buFont typeface="Wingdings" panose="05000000000000000000" pitchFamily="2" charset="2"/>
              <a:buChar char="§"/>
            </a:pPr>
            <a:r>
              <a:rPr lang="en-US" altLang="en-US" sz="3200" dirty="0">
                <a:solidFill>
                  <a:srgbClr val="0070C0"/>
                </a:solidFill>
                <a:latin typeface="+mj-lt"/>
              </a:rPr>
              <a:t>the company </a:t>
            </a:r>
          </a:p>
          <a:p>
            <a:pPr lvl="6" algn="just">
              <a:buFont typeface="Wingdings" panose="05000000000000000000" pitchFamily="2" charset="2"/>
              <a:buChar char="§"/>
            </a:pPr>
            <a:r>
              <a:rPr lang="en-US" altLang="en-US" sz="3200" dirty="0">
                <a:solidFill>
                  <a:srgbClr val="0070C0"/>
                </a:solidFill>
                <a:latin typeface="+mj-lt"/>
              </a:rPr>
              <a:t>the job applied for</a:t>
            </a:r>
          </a:p>
          <a:p>
            <a:pPr lvl="6" algn="just">
              <a:buFont typeface="Wingdings" panose="05000000000000000000" pitchFamily="2" charset="2"/>
              <a:buChar char="§"/>
            </a:pPr>
            <a:r>
              <a:rPr lang="en-US" altLang="en-US" sz="3200" dirty="0">
                <a:solidFill>
                  <a:srgbClr val="0070C0"/>
                </a:solidFill>
                <a:latin typeface="+mj-lt"/>
              </a:rPr>
              <a:t>the qualification required for the post</a:t>
            </a:r>
          </a:p>
          <a:p>
            <a:pPr algn="just" eaLnBrk="1" hangingPunct="1"/>
            <a:r>
              <a:rPr lang="en-US" altLang="en-US" sz="3500" dirty="0">
                <a:latin typeface="+mj-lt"/>
              </a:rPr>
              <a:t>Look your best</a:t>
            </a:r>
          </a:p>
          <a:p>
            <a:pPr algn="just" eaLnBrk="1" hangingPunct="1"/>
            <a:r>
              <a:rPr lang="en-US" altLang="en-US" sz="3500" dirty="0">
                <a:latin typeface="+mj-lt"/>
              </a:rPr>
              <a:t>Arrive early</a:t>
            </a:r>
          </a:p>
          <a:p>
            <a:pPr algn="just" eaLnBrk="1" hangingPunct="1"/>
            <a:r>
              <a:rPr lang="en-US" altLang="en-US" sz="3500" dirty="0">
                <a:latin typeface="+mj-lt"/>
              </a:rPr>
              <a:t>Use appropriate body language</a:t>
            </a:r>
          </a:p>
          <a:p>
            <a:pPr algn="just" eaLnBrk="1" hangingPunct="1"/>
            <a:r>
              <a:rPr lang="en-US" altLang="en-US" sz="3500" dirty="0">
                <a:latin typeface="+mj-lt"/>
              </a:rPr>
              <a:t>Use your discretion </a:t>
            </a:r>
          </a:p>
          <a:p>
            <a:pPr algn="just" eaLnBrk="1" hangingPunct="1"/>
            <a:r>
              <a:rPr lang="en-US" altLang="en-US" sz="3500" dirty="0">
                <a:latin typeface="+mj-lt"/>
              </a:rPr>
              <a:t>Be enthusiastic</a:t>
            </a:r>
          </a:p>
          <a:p>
            <a:pPr algn="just" eaLnBrk="1" hangingPunct="1"/>
            <a:r>
              <a:rPr lang="en-US" altLang="en-US" sz="3500" dirty="0">
                <a:latin typeface="+mj-lt"/>
              </a:rPr>
              <a:t>Be genuine </a:t>
            </a:r>
          </a:p>
          <a:p>
            <a:pPr algn="just" eaLnBrk="1" hangingPunct="1"/>
            <a:r>
              <a:rPr lang="en-US" altLang="en-US" sz="3500" dirty="0">
                <a:latin typeface="+mj-lt"/>
              </a:rPr>
              <a:t>Be unique – do not highlight the things highlighted by everyone. </a:t>
            </a:r>
          </a:p>
          <a:p>
            <a:pPr marL="0" indent="0" eaLnBrk="1" hangingPunct="1">
              <a:buNone/>
            </a:pPr>
            <a:endParaRPr lang="en-US" altLang="en-US" dirty="0"/>
          </a:p>
          <a:p>
            <a:endParaRPr lang="en-US" dirty="0"/>
          </a:p>
        </p:txBody>
      </p:sp>
      <p:sp>
        <p:nvSpPr>
          <p:cNvPr id="7" name="Slide Number Placeholder 6">
            <a:extLst>
              <a:ext uri="{FF2B5EF4-FFF2-40B4-BE49-F238E27FC236}">
                <a16:creationId xmlns:a16="http://schemas.microsoft.com/office/drawing/2014/main" id="{4AA83A22-21B5-4838-950D-8B9BA48A18D4}"/>
              </a:ext>
            </a:extLst>
          </p:cNvPr>
          <p:cNvSpPr>
            <a:spLocks noGrp="1"/>
          </p:cNvSpPr>
          <p:nvPr>
            <p:ph type="sldNum" sz="quarter" idx="12"/>
          </p:nvPr>
        </p:nvSpPr>
        <p:spPr/>
        <p:txBody>
          <a:bodyPr/>
          <a:lstStyle/>
          <a:p>
            <a:fld id="{F607B4D7-97C0-4BCA-8042-7E3BED724801}" type="slidenum">
              <a:rPr lang="en-US" smtClean="0"/>
              <a:t>9</a:t>
            </a:fld>
            <a:endParaRPr lang="en-US"/>
          </a:p>
        </p:txBody>
      </p:sp>
    </p:spTree>
    <p:extLst>
      <p:ext uri="{BB962C8B-B14F-4D97-AF65-F5344CB8AC3E}">
        <p14:creationId xmlns:p14="http://schemas.microsoft.com/office/powerpoint/2010/main" val="3937438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10771</TotalTime>
  <Words>970</Words>
  <Application>Microsoft Office PowerPoint</Application>
  <PresentationFormat>Widescreen</PresentationFormat>
  <Paragraphs>166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Wingdings</vt:lpstr>
      <vt:lpstr>Wingdings 2</vt:lpstr>
      <vt:lpstr>Office Theme</vt:lpstr>
      <vt:lpstr>IS 3011 – Communication Skills and Professional Conduct</vt:lpstr>
      <vt:lpstr>Lesson Objectives </vt:lpstr>
      <vt:lpstr>The Interview</vt:lpstr>
      <vt:lpstr>Warm-up Activity </vt:lpstr>
      <vt:lpstr>Write appropriate responses for the following  commonly asked questions at interviews. </vt:lpstr>
      <vt:lpstr>Activity 01 </vt:lpstr>
      <vt:lpstr>PowerPoint Presentation</vt:lpstr>
      <vt:lpstr>Answers </vt:lpstr>
      <vt:lpstr>Tips For A Successful Job Interview</vt:lpstr>
      <vt:lpstr>Most common reasons why people are not hired</vt:lpstr>
      <vt:lpstr>Appropriate Interview Attire</vt:lpstr>
      <vt:lpstr>Tips for Successful Interviews</vt:lpstr>
      <vt:lpstr>Contd. </vt:lpstr>
      <vt:lpstr>Avoid…..</vt:lpstr>
      <vt:lpstr>Behavioural Interview Questions – Activity 02</vt:lpstr>
      <vt:lpstr>Hypothetical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Sumudu Wijetunge</dc:creator>
  <cp:lastModifiedBy>KJAVO Jayakody</cp:lastModifiedBy>
  <cp:revision>26</cp:revision>
  <dcterms:created xsi:type="dcterms:W3CDTF">2021-10-15T15:53:18Z</dcterms:created>
  <dcterms:modified xsi:type="dcterms:W3CDTF">2025-09-21T18:26:18Z</dcterms:modified>
</cp:coreProperties>
</file>